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5" r:id="rId2"/>
    <p:sldId id="317" r:id="rId3"/>
    <p:sldId id="306" r:id="rId4"/>
    <p:sldId id="307" r:id="rId5"/>
    <p:sldId id="308" r:id="rId6"/>
    <p:sldId id="263" r:id="rId7"/>
    <p:sldId id="264" r:id="rId8"/>
    <p:sldId id="319" r:id="rId9"/>
    <p:sldId id="265" r:id="rId10"/>
    <p:sldId id="266" r:id="rId11"/>
    <p:sldId id="309" r:id="rId12"/>
    <p:sldId id="310" r:id="rId13"/>
    <p:sldId id="312" r:id="rId14"/>
    <p:sldId id="313" r:id="rId15"/>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6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18BA0-E5F4-46D6-91C5-397660AD3D65}" type="datetimeFigureOut">
              <a:rPr lang="es-PE" smtClean="0"/>
              <a:t>31/05/2019</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CB560-7A03-4544-9819-E8D05698D14D}" type="slidenum">
              <a:rPr lang="es-PE" smtClean="0"/>
              <a:t>‹Nº›</a:t>
            </a:fld>
            <a:endParaRPr lang="es-PE"/>
          </a:p>
        </p:txBody>
      </p:sp>
    </p:spTree>
    <p:extLst>
      <p:ext uri="{BB962C8B-B14F-4D97-AF65-F5344CB8AC3E}">
        <p14:creationId xmlns:p14="http://schemas.microsoft.com/office/powerpoint/2010/main" val="87492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PE"/>
              <a:t>Logo de OPA, OPD, proyecto especial, siempre va al costado del logo del Minagri.</a:t>
            </a:r>
          </a:p>
          <a:p>
            <a:pPr eaLnBrk="1" hangingPunct="1">
              <a:spcBef>
                <a:spcPct val="0"/>
              </a:spcBef>
            </a:pPr>
            <a:r>
              <a:rPr lang="es-ES" altLang="es-PE"/>
              <a:t>Siempre se visualiza el logo de la Gestión</a:t>
            </a:r>
          </a:p>
          <a:p>
            <a:pPr eaLnBrk="1" hangingPunct="1">
              <a:spcBef>
                <a:spcPct val="0"/>
              </a:spcBef>
            </a:pPr>
            <a:r>
              <a:rPr lang="es-ES" altLang="es-PE"/>
              <a:t>Color de letra título: 100% negro</a:t>
            </a:r>
          </a:p>
          <a:p>
            <a:pPr eaLnBrk="1" hangingPunct="1">
              <a:spcBef>
                <a:spcPct val="0"/>
              </a:spcBef>
            </a:pPr>
            <a:r>
              <a:rPr lang="es-ES" altLang="es-PE"/>
              <a:t>Color para texto adicional: 80% negro</a:t>
            </a:r>
          </a:p>
          <a:p>
            <a:pPr eaLnBrk="1" hangingPunct="1">
              <a:spcBef>
                <a:spcPct val="0"/>
              </a:spcBef>
            </a:pPr>
            <a:endParaRPr lang="es-ES" altLang="es-PE"/>
          </a:p>
        </p:txBody>
      </p:sp>
      <p:sp>
        <p:nvSpPr>
          <p:cNvPr id="41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2868FD-E830-4548-829C-BB0B1AB16BDC}" type="slidenum">
              <a:rPr lang="es-ES" altLang="es-PE" smtClean="0"/>
              <a:pPr/>
              <a:t>1</a:t>
            </a:fld>
            <a:endParaRPr lang="es-ES" altLang="es-PE"/>
          </a:p>
        </p:txBody>
      </p:sp>
    </p:spTree>
    <p:extLst>
      <p:ext uri="{BB962C8B-B14F-4D97-AF65-F5344CB8AC3E}">
        <p14:creationId xmlns:p14="http://schemas.microsoft.com/office/powerpoint/2010/main" val="3731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0F9B80A-D9C4-493C-930B-BC5ECEB6448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 xmlns:a16="http://schemas.microsoft.com/office/drawing/2014/main" id="{CCC2BE8F-F58E-4879-AF38-13B290045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 xmlns:a16="http://schemas.microsoft.com/office/drawing/2014/main" id="{436FBF22-5A7E-4F4E-BB55-BFC57146DE0A}"/>
              </a:ext>
            </a:extLst>
          </p:cNvPr>
          <p:cNvSpPr>
            <a:spLocks noGrp="1"/>
          </p:cNvSpPr>
          <p:nvPr>
            <p:ph type="dt" sz="half" idx="10"/>
          </p:nvPr>
        </p:nvSpPr>
        <p:spPr/>
        <p:txBody>
          <a:bodyPr/>
          <a:lstStyle/>
          <a:p>
            <a:fld id="{C15D82DA-AA50-4FD6-ACE3-E8BD46D702E2}" type="datetimeFigureOut">
              <a:rPr lang="es-PE" smtClean="0"/>
              <a:t>31/05/2019</a:t>
            </a:fld>
            <a:endParaRPr lang="es-PE"/>
          </a:p>
        </p:txBody>
      </p:sp>
      <p:sp>
        <p:nvSpPr>
          <p:cNvPr id="5" name="Marcador de pie de página 4">
            <a:extLst>
              <a:ext uri="{FF2B5EF4-FFF2-40B4-BE49-F238E27FC236}">
                <a16:creationId xmlns="" xmlns:a16="http://schemas.microsoft.com/office/drawing/2014/main" id="{1BF01F4F-B3EB-4AD6-8687-16335933B78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E8F9B738-9923-4B55-A09C-58CD9F2E4DFB}"/>
              </a:ext>
            </a:extLst>
          </p:cNvPr>
          <p:cNvSpPr>
            <a:spLocks noGrp="1"/>
          </p:cNvSpPr>
          <p:nvPr>
            <p:ph type="sldNum" sz="quarter" idx="12"/>
          </p:nvPr>
        </p:nvSpPr>
        <p:spPr/>
        <p:txBody>
          <a:bodyPr/>
          <a:lstStyle/>
          <a:p>
            <a:fld id="{9B31EC6E-C6D3-4EF7-8AD3-354CBD1C5621}" type="slidenum">
              <a:rPr lang="es-PE" smtClean="0"/>
              <a:t>‹Nº›</a:t>
            </a:fld>
            <a:endParaRPr lang="es-PE"/>
          </a:p>
        </p:txBody>
      </p:sp>
    </p:spTree>
    <p:extLst>
      <p:ext uri="{BB962C8B-B14F-4D97-AF65-F5344CB8AC3E}">
        <p14:creationId xmlns:p14="http://schemas.microsoft.com/office/powerpoint/2010/main" val="391714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BACC7E0-8866-47B5-919D-9362DB08D5A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 xmlns:a16="http://schemas.microsoft.com/office/drawing/2014/main" id="{B8CF3E18-7610-43D7-8ED2-28DC492983E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 xmlns:a16="http://schemas.microsoft.com/office/drawing/2014/main" id="{D9616A64-B3E6-4166-B23A-1E1331C1C0EF}"/>
              </a:ext>
            </a:extLst>
          </p:cNvPr>
          <p:cNvSpPr>
            <a:spLocks noGrp="1"/>
          </p:cNvSpPr>
          <p:nvPr>
            <p:ph type="dt" sz="half" idx="10"/>
          </p:nvPr>
        </p:nvSpPr>
        <p:spPr/>
        <p:txBody>
          <a:bodyPr/>
          <a:lstStyle/>
          <a:p>
            <a:fld id="{C15D82DA-AA50-4FD6-ACE3-E8BD46D702E2}" type="datetimeFigureOut">
              <a:rPr lang="es-PE" smtClean="0"/>
              <a:t>31/05/2019</a:t>
            </a:fld>
            <a:endParaRPr lang="es-PE"/>
          </a:p>
        </p:txBody>
      </p:sp>
      <p:sp>
        <p:nvSpPr>
          <p:cNvPr id="5" name="Marcador de pie de página 4">
            <a:extLst>
              <a:ext uri="{FF2B5EF4-FFF2-40B4-BE49-F238E27FC236}">
                <a16:creationId xmlns="" xmlns:a16="http://schemas.microsoft.com/office/drawing/2014/main" id="{1E763EEC-7889-43A1-AE39-673C4262A7D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E9E16416-FEDC-44E8-9CBD-A3B7FB4A611E}"/>
              </a:ext>
            </a:extLst>
          </p:cNvPr>
          <p:cNvSpPr>
            <a:spLocks noGrp="1"/>
          </p:cNvSpPr>
          <p:nvPr>
            <p:ph type="sldNum" sz="quarter" idx="12"/>
          </p:nvPr>
        </p:nvSpPr>
        <p:spPr/>
        <p:txBody>
          <a:bodyPr/>
          <a:lstStyle/>
          <a:p>
            <a:fld id="{9B31EC6E-C6D3-4EF7-8AD3-354CBD1C5621}" type="slidenum">
              <a:rPr lang="es-PE" smtClean="0"/>
              <a:t>‹Nº›</a:t>
            </a:fld>
            <a:endParaRPr lang="es-PE"/>
          </a:p>
        </p:txBody>
      </p:sp>
    </p:spTree>
    <p:extLst>
      <p:ext uri="{BB962C8B-B14F-4D97-AF65-F5344CB8AC3E}">
        <p14:creationId xmlns:p14="http://schemas.microsoft.com/office/powerpoint/2010/main" val="284796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4CBEE177-B362-4C61-9D01-449047DF54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 xmlns:a16="http://schemas.microsoft.com/office/drawing/2014/main" id="{881CA5D7-3304-4B3A-8DBA-FEED97BBE0B1}"/>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 xmlns:a16="http://schemas.microsoft.com/office/drawing/2014/main" id="{DB594E92-A196-4E69-974A-CEA905F8147A}"/>
              </a:ext>
            </a:extLst>
          </p:cNvPr>
          <p:cNvSpPr>
            <a:spLocks noGrp="1"/>
          </p:cNvSpPr>
          <p:nvPr>
            <p:ph type="dt" sz="half" idx="10"/>
          </p:nvPr>
        </p:nvSpPr>
        <p:spPr/>
        <p:txBody>
          <a:bodyPr/>
          <a:lstStyle/>
          <a:p>
            <a:fld id="{C15D82DA-AA50-4FD6-ACE3-E8BD46D702E2}" type="datetimeFigureOut">
              <a:rPr lang="es-PE" smtClean="0"/>
              <a:t>31/05/2019</a:t>
            </a:fld>
            <a:endParaRPr lang="es-PE"/>
          </a:p>
        </p:txBody>
      </p:sp>
      <p:sp>
        <p:nvSpPr>
          <p:cNvPr id="5" name="Marcador de pie de página 4">
            <a:extLst>
              <a:ext uri="{FF2B5EF4-FFF2-40B4-BE49-F238E27FC236}">
                <a16:creationId xmlns="" xmlns:a16="http://schemas.microsoft.com/office/drawing/2014/main" id="{510E82F3-E145-4202-A468-3677E9F46EC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9C9EAC0E-8B80-4D4B-9B48-6DD7CDF34F47}"/>
              </a:ext>
            </a:extLst>
          </p:cNvPr>
          <p:cNvSpPr>
            <a:spLocks noGrp="1"/>
          </p:cNvSpPr>
          <p:nvPr>
            <p:ph type="sldNum" sz="quarter" idx="12"/>
          </p:nvPr>
        </p:nvSpPr>
        <p:spPr/>
        <p:txBody>
          <a:bodyPr/>
          <a:lstStyle/>
          <a:p>
            <a:fld id="{9B31EC6E-C6D3-4EF7-8AD3-354CBD1C5621}" type="slidenum">
              <a:rPr lang="es-PE" smtClean="0"/>
              <a:t>‹Nº›</a:t>
            </a:fld>
            <a:endParaRPr lang="es-PE"/>
          </a:p>
        </p:txBody>
      </p:sp>
    </p:spTree>
    <p:extLst>
      <p:ext uri="{BB962C8B-B14F-4D97-AF65-F5344CB8AC3E}">
        <p14:creationId xmlns:p14="http://schemas.microsoft.com/office/powerpoint/2010/main" val="252661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5A5BC75-D42F-4D9A-906A-7642C5FAA9C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 xmlns:a16="http://schemas.microsoft.com/office/drawing/2014/main" id="{F81E5288-08C0-4A55-897F-5FF3243B7D4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 xmlns:a16="http://schemas.microsoft.com/office/drawing/2014/main" id="{CF5F7F6C-0D86-4CD2-8702-FB993F5F187F}"/>
              </a:ext>
            </a:extLst>
          </p:cNvPr>
          <p:cNvSpPr>
            <a:spLocks noGrp="1"/>
          </p:cNvSpPr>
          <p:nvPr>
            <p:ph type="dt" sz="half" idx="10"/>
          </p:nvPr>
        </p:nvSpPr>
        <p:spPr/>
        <p:txBody>
          <a:bodyPr/>
          <a:lstStyle/>
          <a:p>
            <a:fld id="{C15D82DA-AA50-4FD6-ACE3-E8BD46D702E2}" type="datetimeFigureOut">
              <a:rPr lang="es-PE" smtClean="0"/>
              <a:t>31/05/2019</a:t>
            </a:fld>
            <a:endParaRPr lang="es-PE"/>
          </a:p>
        </p:txBody>
      </p:sp>
      <p:sp>
        <p:nvSpPr>
          <p:cNvPr id="5" name="Marcador de pie de página 4">
            <a:extLst>
              <a:ext uri="{FF2B5EF4-FFF2-40B4-BE49-F238E27FC236}">
                <a16:creationId xmlns="" xmlns:a16="http://schemas.microsoft.com/office/drawing/2014/main" id="{F72E6CB6-C490-4EE7-AAF7-2845DE6A589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105509AE-E889-4802-9CEE-286927E5FE15}"/>
              </a:ext>
            </a:extLst>
          </p:cNvPr>
          <p:cNvSpPr>
            <a:spLocks noGrp="1"/>
          </p:cNvSpPr>
          <p:nvPr>
            <p:ph type="sldNum" sz="quarter" idx="12"/>
          </p:nvPr>
        </p:nvSpPr>
        <p:spPr/>
        <p:txBody>
          <a:bodyPr/>
          <a:lstStyle/>
          <a:p>
            <a:fld id="{9B31EC6E-C6D3-4EF7-8AD3-354CBD1C5621}" type="slidenum">
              <a:rPr lang="es-PE" smtClean="0"/>
              <a:t>‹Nº›</a:t>
            </a:fld>
            <a:endParaRPr lang="es-PE"/>
          </a:p>
        </p:txBody>
      </p:sp>
    </p:spTree>
    <p:extLst>
      <p:ext uri="{BB962C8B-B14F-4D97-AF65-F5344CB8AC3E}">
        <p14:creationId xmlns:p14="http://schemas.microsoft.com/office/powerpoint/2010/main" val="210481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79895B4-4446-4FCD-831F-6287B041F8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 xmlns:a16="http://schemas.microsoft.com/office/drawing/2014/main" id="{F60A6FCA-CAB9-404A-A10D-1D7DBED19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709E3F5E-5F7F-4AA9-9BF0-6A6CDE51E969}"/>
              </a:ext>
            </a:extLst>
          </p:cNvPr>
          <p:cNvSpPr>
            <a:spLocks noGrp="1"/>
          </p:cNvSpPr>
          <p:nvPr>
            <p:ph type="dt" sz="half" idx="10"/>
          </p:nvPr>
        </p:nvSpPr>
        <p:spPr/>
        <p:txBody>
          <a:bodyPr/>
          <a:lstStyle/>
          <a:p>
            <a:fld id="{C15D82DA-AA50-4FD6-ACE3-E8BD46D702E2}" type="datetimeFigureOut">
              <a:rPr lang="es-PE" smtClean="0"/>
              <a:t>31/05/2019</a:t>
            </a:fld>
            <a:endParaRPr lang="es-PE"/>
          </a:p>
        </p:txBody>
      </p:sp>
      <p:sp>
        <p:nvSpPr>
          <p:cNvPr id="5" name="Marcador de pie de página 4">
            <a:extLst>
              <a:ext uri="{FF2B5EF4-FFF2-40B4-BE49-F238E27FC236}">
                <a16:creationId xmlns="" xmlns:a16="http://schemas.microsoft.com/office/drawing/2014/main" id="{406AEAAE-A8EE-4FFF-82DC-25F2639A810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 xmlns:a16="http://schemas.microsoft.com/office/drawing/2014/main" id="{9444CF78-85C2-4505-808F-950F8DB12970}"/>
              </a:ext>
            </a:extLst>
          </p:cNvPr>
          <p:cNvSpPr>
            <a:spLocks noGrp="1"/>
          </p:cNvSpPr>
          <p:nvPr>
            <p:ph type="sldNum" sz="quarter" idx="12"/>
          </p:nvPr>
        </p:nvSpPr>
        <p:spPr/>
        <p:txBody>
          <a:bodyPr/>
          <a:lstStyle/>
          <a:p>
            <a:fld id="{9B31EC6E-C6D3-4EF7-8AD3-354CBD1C5621}" type="slidenum">
              <a:rPr lang="es-PE" smtClean="0"/>
              <a:t>‹Nº›</a:t>
            </a:fld>
            <a:endParaRPr lang="es-PE"/>
          </a:p>
        </p:txBody>
      </p:sp>
    </p:spTree>
    <p:extLst>
      <p:ext uri="{BB962C8B-B14F-4D97-AF65-F5344CB8AC3E}">
        <p14:creationId xmlns:p14="http://schemas.microsoft.com/office/powerpoint/2010/main" val="16438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C36912-F8DB-4C5D-8511-A46A0D30EEF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 xmlns:a16="http://schemas.microsoft.com/office/drawing/2014/main" id="{C9D67064-782A-49C9-83A2-174D8FBD343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 xmlns:a16="http://schemas.microsoft.com/office/drawing/2014/main" id="{F2FA60C1-45E6-4CAE-AB2E-ABCA5BA586FB}"/>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 xmlns:a16="http://schemas.microsoft.com/office/drawing/2014/main" id="{96E480E0-501F-4291-B938-921F10E1F687}"/>
              </a:ext>
            </a:extLst>
          </p:cNvPr>
          <p:cNvSpPr>
            <a:spLocks noGrp="1"/>
          </p:cNvSpPr>
          <p:nvPr>
            <p:ph type="dt" sz="half" idx="10"/>
          </p:nvPr>
        </p:nvSpPr>
        <p:spPr/>
        <p:txBody>
          <a:bodyPr/>
          <a:lstStyle/>
          <a:p>
            <a:fld id="{C15D82DA-AA50-4FD6-ACE3-E8BD46D702E2}" type="datetimeFigureOut">
              <a:rPr lang="es-PE" smtClean="0"/>
              <a:t>31/05/2019</a:t>
            </a:fld>
            <a:endParaRPr lang="es-PE"/>
          </a:p>
        </p:txBody>
      </p:sp>
      <p:sp>
        <p:nvSpPr>
          <p:cNvPr id="6" name="Marcador de pie de página 5">
            <a:extLst>
              <a:ext uri="{FF2B5EF4-FFF2-40B4-BE49-F238E27FC236}">
                <a16:creationId xmlns="" xmlns:a16="http://schemas.microsoft.com/office/drawing/2014/main" id="{7EE6CB53-EDC1-414F-AA4E-14186EEB327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 xmlns:a16="http://schemas.microsoft.com/office/drawing/2014/main" id="{38659756-91FD-4E0D-B3C8-9C8478870EB2}"/>
              </a:ext>
            </a:extLst>
          </p:cNvPr>
          <p:cNvSpPr>
            <a:spLocks noGrp="1"/>
          </p:cNvSpPr>
          <p:nvPr>
            <p:ph type="sldNum" sz="quarter" idx="12"/>
          </p:nvPr>
        </p:nvSpPr>
        <p:spPr/>
        <p:txBody>
          <a:bodyPr/>
          <a:lstStyle/>
          <a:p>
            <a:fld id="{9B31EC6E-C6D3-4EF7-8AD3-354CBD1C5621}" type="slidenum">
              <a:rPr lang="es-PE" smtClean="0"/>
              <a:t>‹Nº›</a:t>
            </a:fld>
            <a:endParaRPr lang="es-PE"/>
          </a:p>
        </p:txBody>
      </p:sp>
    </p:spTree>
    <p:extLst>
      <p:ext uri="{BB962C8B-B14F-4D97-AF65-F5344CB8AC3E}">
        <p14:creationId xmlns:p14="http://schemas.microsoft.com/office/powerpoint/2010/main" val="7292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8F2C1DC-9273-44D8-A53C-789DE2F0995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 xmlns:a16="http://schemas.microsoft.com/office/drawing/2014/main" id="{74ADB826-8E4F-42B6-A556-F85CE9129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2D3633C7-FAF1-45A5-92A1-8762948E8AD4}"/>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 xmlns:a16="http://schemas.microsoft.com/office/drawing/2014/main" id="{C875A223-DC88-4B4D-B91E-4781913B9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C0785DC2-AB0B-407D-9F77-2B5F430B47D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 xmlns:a16="http://schemas.microsoft.com/office/drawing/2014/main" id="{DCB01B44-C6C9-4E7C-98A4-9172EDF67AFE}"/>
              </a:ext>
            </a:extLst>
          </p:cNvPr>
          <p:cNvSpPr>
            <a:spLocks noGrp="1"/>
          </p:cNvSpPr>
          <p:nvPr>
            <p:ph type="dt" sz="half" idx="10"/>
          </p:nvPr>
        </p:nvSpPr>
        <p:spPr/>
        <p:txBody>
          <a:bodyPr/>
          <a:lstStyle/>
          <a:p>
            <a:fld id="{C15D82DA-AA50-4FD6-ACE3-E8BD46D702E2}" type="datetimeFigureOut">
              <a:rPr lang="es-PE" smtClean="0"/>
              <a:t>31/05/2019</a:t>
            </a:fld>
            <a:endParaRPr lang="es-PE"/>
          </a:p>
        </p:txBody>
      </p:sp>
      <p:sp>
        <p:nvSpPr>
          <p:cNvPr id="8" name="Marcador de pie de página 7">
            <a:extLst>
              <a:ext uri="{FF2B5EF4-FFF2-40B4-BE49-F238E27FC236}">
                <a16:creationId xmlns="" xmlns:a16="http://schemas.microsoft.com/office/drawing/2014/main" id="{EA5B5582-1210-4CE6-B537-6EA58FD5D5B8}"/>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 xmlns:a16="http://schemas.microsoft.com/office/drawing/2014/main" id="{57F7DBD2-8689-482E-B974-AF159332E39D}"/>
              </a:ext>
            </a:extLst>
          </p:cNvPr>
          <p:cNvSpPr>
            <a:spLocks noGrp="1"/>
          </p:cNvSpPr>
          <p:nvPr>
            <p:ph type="sldNum" sz="quarter" idx="12"/>
          </p:nvPr>
        </p:nvSpPr>
        <p:spPr/>
        <p:txBody>
          <a:bodyPr/>
          <a:lstStyle/>
          <a:p>
            <a:fld id="{9B31EC6E-C6D3-4EF7-8AD3-354CBD1C5621}" type="slidenum">
              <a:rPr lang="es-PE" smtClean="0"/>
              <a:t>‹Nº›</a:t>
            </a:fld>
            <a:endParaRPr lang="es-PE"/>
          </a:p>
        </p:txBody>
      </p:sp>
    </p:spTree>
    <p:extLst>
      <p:ext uri="{BB962C8B-B14F-4D97-AF65-F5344CB8AC3E}">
        <p14:creationId xmlns:p14="http://schemas.microsoft.com/office/powerpoint/2010/main" val="302866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54A6013-0083-41EC-94BC-C7A73AF006E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 xmlns:a16="http://schemas.microsoft.com/office/drawing/2014/main" id="{F99944D2-2BF0-4486-88A1-8DD4FFFC23F2}"/>
              </a:ext>
            </a:extLst>
          </p:cNvPr>
          <p:cNvSpPr>
            <a:spLocks noGrp="1"/>
          </p:cNvSpPr>
          <p:nvPr>
            <p:ph type="dt" sz="half" idx="10"/>
          </p:nvPr>
        </p:nvSpPr>
        <p:spPr/>
        <p:txBody>
          <a:bodyPr/>
          <a:lstStyle/>
          <a:p>
            <a:fld id="{C15D82DA-AA50-4FD6-ACE3-E8BD46D702E2}" type="datetimeFigureOut">
              <a:rPr lang="es-PE" smtClean="0"/>
              <a:t>31/05/2019</a:t>
            </a:fld>
            <a:endParaRPr lang="es-PE"/>
          </a:p>
        </p:txBody>
      </p:sp>
      <p:sp>
        <p:nvSpPr>
          <p:cNvPr id="4" name="Marcador de pie de página 3">
            <a:extLst>
              <a:ext uri="{FF2B5EF4-FFF2-40B4-BE49-F238E27FC236}">
                <a16:creationId xmlns="" xmlns:a16="http://schemas.microsoft.com/office/drawing/2014/main" id="{D5FD698A-BD75-418C-9AEA-EE1AFB5EEDA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 xmlns:a16="http://schemas.microsoft.com/office/drawing/2014/main" id="{D7F25B1F-77E8-4AA9-8CD9-FCDF88D38C82}"/>
              </a:ext>
            </a:extLst>
          </p:cNvPr>
          <p:cNvSpPr>
            <a:spLocks noGrp="1"/>
          </p:cNvSpPr>
          <p:nvPr>
            <p:ph type="sldNum" sz="quarter" idx="12"/>
          </p:nvPr>
        </p:nvSpPr>
        <p:spPr/>
        <p:txBody>
          <a:bodyPr/>
          <a:lstStyle/>
          <a:p>
            <a:fld id="{9B31EC6E-C6D3-4EF7-8AD3-354CBD1C5621}" type="slidenum">
              <a:rPr lang="es-PE" smtClean="0"/>
              <a:t>‹Nº›</a:t>
            </a:fld>
            <a:endParaRPr lang="es-PE"/>
          </a:p>
        </p:txBody>
      </p:sp>
    </p:spTree>
    <p:extLst>
      <p:ext uri="{BB962C8B-B14F-4D97-AF65-F5344CB8AC3E}">
        <p14:creationId xmlns:p14="http://schemas.microsoft.com/office/powerpoint/2010/main" val="356170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0D048AE9-CC4B-4C68-AAE6-27A7BE85B4C5}"/>
              </a:ext>
            </a:extLst>
          </p:cNvPr>
          <p:cNvSpPr>
            <a:spLocks noGrp="1"/>
          </p:cNvSpPr>
          <p:nvPr>
            <p:ph type="dt" sz="half" idx="10"/>
          </p:nvPr>
        </p:nvSpPr>
        <p:spPr/>
        <p:txBody>
          <a:bodyPr/>
          <a:lstStyle/>
          <a:p>
            <a:fld id="{C15D82DA-AA50-4FD6-ACE3-E8BD46D702E2}" type="datetimeFigureOut">
              <a:rPr lang="es-PE" smtClean="0"/>
              <a:t>31/05/2019</a:t>
            </a:fld>
            <a:endParaRPr lang="es-PE"/>
          </a:p>
        </p:txBody>
      </p:sp>
      <p:sp>
        <p:nvSpPr>
          <p:cNvPr id="3" name="Marcador de pie de página 2">
            <a:extLst>
              <a:ext uri="{FF2B5EF4-FFF2-40B4-BE49-F238E27FC236}">
                <a16:creationId xmlns="" xmlns:a16="http://schemas.microsoft.com/office/drawing/2014/main" id="{77F2ECF5-EBBE-4780-BFE9-B33CA9FD6346}"/>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 xmlns:a16="http://schemas.microsoft.com/office/drawing/2014/main" id="{401D8575-C833-444B-A59B-75416F60A1D5}"/>
              </a:ext>
            </a:extLst>
          </p:cNvPr>
          <p:cNvSpPr>
            <a:spLocks noGrp="1"/>
          </p:cNvSpPr>
          <p:nvPr>
            <p:ph type="sldNum" sz="quarter" idx="12"/>
          </p:nvPr>
        </p:nvSpPr>
        <p:spPr/>
        <p:txBody>
          <a:bodyPr/>
          <a:lstStyle/>
          <a:p>
            <a:fld id="{9B31EC6E-C6D3-4EF7-8AD3-354CBD1C5621}" type="slidenum">
              <a:rPr lang="es-PE" smtClean="0"/>
              <a:t>‹Nº›</a:t>
            </a:fld>
            <a:endParaRPr lang="es-PE"/>
          </a:p>
        </p:txBody>
      </p:sp>
    </p:spTree>
    <p:extLst>
      <p:ext uri="{BB962C8B-B14F-4D97-AF65-F5344CB8AC3E}">
        <p14:creationId xmlns:p14="http://schemas.microsoft.com/office/powerpoint/2010/main" val="55416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D4A16F-9BD8-4A8D-8494-9D28B35369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 xmlns:a16="http://schemas.microsoft.com/office/drawing/2014/main" id="{695A1A62-2CBF-4030-81B2-D3CFE13272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 xmlns:a16="http://schemas.microsoft.com/office/drawing/2014/main" id="{E99001E2-8E77-4213-BB60-BEA90F216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03E6D23A-C2DB-439E-A085-4B8738B77504}"/>
              </a:ext>
            </a:extLst>
          </p:cNvPr>
          <p:cNvSpPr>
            <a:spLocks noGrp="1"/>
          </p:cNvSpPr>
          <p:nvPr>
            <p:ph type="dt" sz="half" idx="10"/>
          </p:nvPr>
        </p:nvSpPr>
        <p:spPr/>
        <p:txBody>
          <a:bodyPr/>
          <a:lstStyle/>
          <a:p>
            <a:fld id="{C15D82DA-AA50-4FD6-ACE3-E8BD46D702E2}" type="datetimeFigureOut">
              <a:rPr lang="es-PE" smtClean="0"/>
              <a:t>31/05/2019</a:t>
            </a:fld>
            <a:endParaRPr lang="es-PE"/>
          </a:p>
        </p:txBody>
      </p:sp>
      <p:sp>
        <p:nvSpPr>
          <p:cNvPr id="6" name="Marcador de pie de página 5">
            <a:extLst>
              <a:ext uri="{FF2B5EF4-FFF2-40B4-BE49-F238E27FC236}">
                <a16:creationId xmlns="" xmlns:a16="http://schemas.microsoft.com/office/drawing/2014/main" id="{FCC1D549-5E99-43B2-BEE0-2EC53448BAC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 xmlns:a16="http://schemas.microsoft.com/office/drawing/2014/main" id="{748FCF7B-7834-4239-A045-1BEDA4FA4D34}"/>
              </a:ext>
            </a:extLst>
          </p:cNvPr>
          <p:cNvSpPr>
            <a:spLocks noGrp="1"/>
          </p:cNvSpPr>
          <p:nvPr>
            <p:ph type="sldNum" sz="quarter" idx="12"/>
          </p:nvPr>
        </p:nvSpPr>
        <p:spPr/>
        <p:txBody>
          <a:bodyPr/>
          <a:lstStyle/>
          <a:p>
            <a:fld id="{9B31EC6E-C6D3-4EF7-8AD3-354CBD1C5621}" type="slidenum">
              <a:rPr lang="es-PE" smtClean="0"/>
              <a:t>‹Nº›</a:t>
            </a:fld>
            <a:endParaRPr lang="es-PE"/>
          </a:p>
        </p:txBody>
      </p:sp>
    </p:spTree>
    <p:extLst>
      <p:ext uri="{BB962C8B-B14F-4D97-AF65-F5344CB8AC3E}">
        <p14:creationId xmlns:p14="http://schemas.microsoft.com/office/powerpoint/2010/main" val="116415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BCB76CB-B76A-46BC-B517-1996045964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 xmlns:a16="http://schemas.microsoft.com/office/drawing/2014/main" id="{605B943D-BEDF-4FC6-A216-DE4B1A1256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 xmlns:a16="http://schemas.microsoft.com/office/drawing/2014/main" id="{D09BBB2A-3E1D-4F7C-BC0F-613C33135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15A46EE8-7777-46A7-8DCC-46630AF36FAF}"/>
              </a:ext>
            </a:extLst>
          </p:cNvPr>
          <p:cNvSpPr>
            <a:spLocks noGrp="1"/>
          </p:cNvSpPr>
          <p:nvPr>
            <p:ph type="dt" sz="half" idx="10"/>
          </p:nvPr>
        </p:nvSpPr>
        <p:spPr/>
        <p:txBody>
          <a:bodyPr/>
          <a:lstStyle/>
          <a:p>
            <a:fld id="{C15D82DA-AA50-4FD6-ACE3-E8BD46D702E2}" type="datetimeFigureOut">
              <a:rPr lang="es-PE" smtClean="0"/>
              <a:t>31/05/2019</a:t>
            </a:fld>
            <a:endParaRPr lang="es-PE"/>
          </a:p>
        </p:txBody>
      </p:sp>
      <p:sp>
        <p:nvSpPr>
          <p:cNvPr id="6" name="Marcador de pie de página 5">
            <a:extLst>
              <a:ext uri="{FF2B5EF4-FFF2-40B4-BE49-F238E27FC236}">
                <a16:creationId xmlns="" xmlns:a16="http://schemas.microsoft.com/office/drawing/2014/main" id="{C19CD3B7-2435-472D-8DE8-DB78349DFE1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 xmlns:a16="http://schemas.microsoft.com/office/drawing/2014/main" id="{DD0BA76C-3C06-44A6-B15D-9C6E150EC417}"/>
              </a:ext>
            </a:extLst>
          </p:cNvPr>
          <p:cNvSpPr>
            <a:spLocks noGrp="1"/>
          </p:cNvSpPr>
          <p:nvPr>
            <p:ph type="sldNum" sz="quarter" idx="12"/>
          </p:nvPr>
        </p:nvSpPr>
        <p:spPr/>
        <p:txBody>
          <a:bodyPr/>
          <a:lstStyle/>
          <a:p>
            <a:fld id="{9B31EC6E-C6D3-4EF7-8AD3-354CBD1C5621}" type="slidenum">
              <a:rPr lang="es-PE" smtClean="0"/>
              <a:t>‹Nº›</a:t>
            </a:fld>
            <a:endParaRPr lang="es-PE"/>
          </a:p>
        </p:txBody>
      </p:sp>
    </p:spTree>
    <p:extLst>
      <p:ext uri="{BB962C8B-B14F-4D97-AF65-F5344CB8AC3E}">
        <p14:creationId xmlns:p14="http://schemas.microsoft.com/office/powerpoint/2010/main" val="279165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DD06BCC3-3739-4DDD-973D-4F5EDB1729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 xmlns:a16="http://schemas.microsoft.com/office/drawing/2014/main" id="{E42FDE02-B24D-4E97-AE2C-1B0DBAAAA3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 xmlns:a16="http://schemas.microsoft.com/office/drawing/2014/main" id="{64C2ECD0-3881-4A82-82F4-5E5FC891F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D82DA-AA50-4FD6-ACE3-E8BD46D702E2}" type="datetimeFigureOut">
              <a:rPr lang="es-PE" smtClean="0"/>
              <a:t>31/05/2019</a:t>
            </a:fld>
            <a:endParaRPr lang="es-PE"/>
          </a:p>
        </p:txBody>
      </p:sp>
      <p:sp>
        <p:nvSpPr>
          <p:cNvPr id="5" name="Marcador de pie de página 4">
            <a:extLst>
              <a:ext uri="{FF2B5EF4-FFF2-40B4-BE49-F238E27FC236}">
                <a16:creationId xmlns="" xmlns:a16="http://schemas.microsoft.com/office/drawing/2014/main" id="{FEE21A41-6005-4555-921D-6BA77008D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 xmlns:a16="http://schemas.microsoft.com/office/drawing/2014/main" id="{4F3A0A90-924C-4D81-A036-CBC2842E6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1EC6E-C6D3-4EF7-8AD3-354CBD1C5621}" type="slidenum">
              <a:rPr lang="es-PE" smtClean="0"/>
              <a:t>‹Nº›</a:t>
            </a:fld>
            <a:endParaRPr lang="es-PE"/>
          </a:p>
        </p:txBody>
      </p:sp>
    </p:spTree>
    <p:extLst>
      <p:ext uri="{BB962C8B-B14F-4D97-AF65-F5344CB8AC3E}">
        <p14:creationId xmlns:p14="http://schemas.microsoft.com/office/powerpoint/2010/main" val="433576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geo.serfor.gob.pe/visor/"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geo.serfor.gob.pe/visor/"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0283"/>
            <a:ext cx="12192000" cy="700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n 1" descr="logo_minagr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8248" y="966414"/>
            <a:ext cx="1991784"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 xmlns:a16="http://schemas.microsoft.com/office/drawing/2014/main" id="{BE40530D-9F1F-4ABB-BD90-516F1DB47FE8}"/>
              </a:ext>
            </a:extLst>
          </p:cNvPr>
          <p:cNvSpPr/>
          <p:nvPr/>
        </p:nvSpPr>
        <p:spPr>
          <a:xfrm>
            <a:off x="8697385" y="1217084"/>
            <a:ext cx="2256367" cy="618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PE" sz="2400" dirty="0"/>
          </a:p>
        </p:txBody>
      </p:sp>
      <p:pic>
        <p:nvPicPr>
          <p:cNvPr id="3078" name="Imagen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5119" y="969888"/>
            <a:ext cx="2188633" cy="49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Imagen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2590" y="5367261"/>
            <a:ext cx="1943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2937164" y="3140826"/>
            <a:ext cx="55418" cy="369332"/>
          </a:xfrm>
          <a:prstGeom prst="rect">
            <a:avLst/>
          </a:prstGeom>
          <a:noFill/>
        </p:spPr>
        <p:txBody>
          <a:bodyPr wrap="square" rtlCol="0">
            <a:spAutoFit/>
          </a:bodyPr>
          <a:lstStyle/>
          <a:p>
            <a:endParaRPr lang="es-PE" dirty="0"/>
          </a:p>
        </p:txBody>
      </p:sp>
      <p:sp>
        <p:nvSpPr>
          <p:cNvPr id="2" name="Rectángulo 1"/>
          <p:cNvSpPr/>
          <p:nvPr/>
        </p:nvSpPr>
        <p:spPr>
          <a:xfrm>
            <a:off x="2799644" y="1937928"/>
            <a:ext cx="6592711" cy="1754326"/>
          </a:xfrm>
          <a:prstGeom prst="rect">
            <a:avLst/>
          </a:prstGeom>
        </p:spPr>
        <p:txBody>
          <a:bodyPr wrap="square">
            <a:spAutoFit/>
          </a:bodyPr>
          <a:lstStyle/>
          <a:p>
            <a:pPr algn="ctr"/>
            <a:r>
              <a:rPr lang="es-PE" sz="3600" b="1" dirty="0"/>
              <a:t>Sistema de Alerta Temprana y Monitoreo de</a:t>
            </a:r>
            <a:r>
              <a:rPr lang="es-PE" sz="3600" dirty="0"/>
              <a:t/>
            </a:r>
            <a:br>
              <a:rPr lang="es-PE" sz="3600" dirty="0"/>
            </a:br>
            <a:r>
              <a:rPr lang="es-PE" sz="3600" b="1" dirty="0">
                <a:solidFill>
                  <a:srgbClr val="FF6600"/>
                </a:solidFill>
              </a:rPr>
              <a:t> </a:t>
            </a:r>
            <a:r>
              <a:rPr lang="es-PE" sz="3600" b="1" dirty="0">
                <a:solidFill>
                  <a:srgbClr val="C00000"/>
                </a:solidFill>
              </a:rPr>
              <a:t>Incendios Forestales</a:t>
            </a:r>
            <a:endParaRPr lang="es-PE" sz="3600" dirty="0">
              <a:solidFill>
                <a:srgbClr val="C00000"/>
              </a:solidFill>
            </a:endParaRPr>
          </a:p>
        </p:txBody>
      </p:sp>
      <p:sp>
        <p:nvSpPr>
          <p:cNvPr id="6" name="CuadroTexto 5"/>
          <p:cNvSpPr txBox="1"/>
          <p:nvPr/>
        </p:nvSpPr>
        <p:spPr>
          <a:xfrm>
            <a:off x="3230032" y="4505472"/>
            <a:ext cx="5893505" cy="1323439"/>
          </a:xfrm>
          <a:prstGeom prst="rect">
            <a:avLst/>
          </a:prstGeom>
          <a:noFill/>
        </p:spPr>
        <p:txBody>
          <a:bodyPr wrap="square" rtlCol="0">
            <a:spAutoFit/>
          </a:bodyPr>
          <a:lstStyle/>
          <a:p>
            <a:pPr algn="ctr">
              <a:lnSpc>
                <a:spcPct val="70000"/>
              </a:lnSpc>
            </a:pPr>
            <a:r>
              <a:rPr lang="es-PE" sz="2000" b="1" dirty="0"/>
              <a:t>Unidad de Monitoreo Satelital -UMS</a:t>
            </a:r>
          </a:p>
          <a:p>
            <a:pPr algn="ctr">
              <a:lnSpc>
                <a:spcPct val="70000"/>
              </a:lnSpc>
            </a:pPr>
            <a:r>
              <a:rPr lang="es-PE" sz="2000" b="1" dirty="0"/>
              <a:t>DGIOFFS</a:t>
            </a:r>
          </a:p>
          <a:p>
            <a:pPr algn="ctr">
              <a:lnSpc>
                <a:spcPct val="70000"/>
              </a:lnSpc>
            </a:pPr>
            <a:r>
              <a:rPr lang="es-PE" sz="2000" b="1" dirty="0"/>
              <a:t>SERFOR</a:t>
            </a:r>
          </a:p>
          <a:p>
            <a:pPr algn="ctr">
              <a:lnSpc>
                <a:spcPct val="70000"/>
              </a:lnSpc>
            </a:pPr>
            <a:r>
              <a:rPr lang="es-PE" sz="2000" b="1" dirty="0"/>
              <a:t>MINAGRI</a:t>
            </a:r>
          </a:p>
          <a:p>
            <a:pPr algn="ctr"/>
            <a:r>
              <a:rPr lang="es-PE" sz="2400" b="1" dirty="0">
                <a:solidFill>
                  <a:srgbClr val="C00000"/>
                </a:solidFill>
              </a:rPr>
              <a:t>2019</a:t>
            </a:r>
            <a:endParaRPr lang="es-PE" dirty="0"/>
          </a:p>
        </p:txBody>
      </p:sp>
    </p:spTree>
    <p:extLst>
      <p:ext uri="{BB962C8B-B14F-4D97-AF65-F5344CB8AC3E}">
        <p14:creationId xmlns:p14="http://schemas.microsoft.com/office/powerpoint/2010/main" val="3193773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1928156E-F896-49AB-965A-2EA197A0CD2D}"/>
              </a:ext>
            </a:extLst>
          </p:cNvPr>
          <p:cNvSpPr/>
          <p:nvPr/>
        </p:nvSpPr>
        <p:spPr>
          <a:xfrm>
            <a:off x="3220107" y="2524036"/>
            <a:ext cx="2238712" cy="3170099"/>
          </a:xfrm>
          <a:prstGeom prst="rect">
            <a:avLst/>
          </a:prstGeom>
        </p:spPr>
        <p:txBody>
          <a:bodyPr wrap="square">
            <a:spAutoFit/>
          </a:bodyPr>
          <a:lstStyle/>
          <a:p>
            <a:r>
              <a:rPr lang="es-PE" sz="2000" dirty="0">
                <a:solidFill>
                  <a:srgbClr val="000000"/>
                </a:solidFill>
                <a:latin typeface="Calibri" panose="020F0502020204030204" pitchFamily="34" charset="0"/>
              </a:rPr>
              <a:t>Visualiza el foco de calor en el GEOSERFOR </a:t>
            </a:r>
          </a:p>
          <a:p>
            <a:endParaRPr lang="es-PE" sz="2000" b="0" i="0" u="none" strike="noStrike" baseline="0" dirty="0">
              <a:solidFill>
                <a:srgbClr val="000000"/>
              </a:solidFill>
              <a:latin typeface="Calibri" panose="020F0502020204030204" pitchFamily="34" charset="0"/>
            </a:endParaRPr>
          </a:p>
          <a:p>
            <a:pPr algn="just"/>
            <a:r>
              <a:rPr lang="es-PE" sz="1200" dirty="0">
                <a:solidFill>
                  <a:srgbClr val="000000"/>
                </a:solidFill>
                <a:latin typeface="Calibri" panose="020F0502020204030204" pitchFamily="34" charset="0"/>
              </a:rPr>
              <a:t>La información de focos de calor también se puede visualizar en el </a:t>
            </a:r>
            <a:r>
              <a:rPr lang="es-PE" sz="1200" dirty="0" err="1">
                <a:solidFill>
                  <a:srgbClr val="000000"/>
                </a:solidFill>
                <a:latin typeface="Calibri" panose="020F0502020204030204" pitchFamily="34" charset="0"/>
              </a:rPr>
              <a:t>geovisor</a:t>
            </a:r>
            <a:r>
              <a:rPr lang="es-PE" sz="1200" dirty="0">
                <a:solidFill>
                  <a:srgbClr val="000000"/>
                </a:solidFill>
                <a:latin typeface="Calibri" panose="020F0502020204030204" pitchFamily="34" charset="0"/>
              </a:rPr>
              <a:t> GEOSERFOR (</a:t>
            </a:r>
            <a:r>
              <a:rPr lang="es-PE" sz="1200" i="1" dirty="0">
                <a:solidFill>
                  <a:schemeClr val="accent1">
                    <a:lumMod val="75000"/>
                  </a:schemeClr>
                </a:solidFill>
                <a:latin typeface="Calibri" panose="020F0502020204030204" pitchFamily="34" charset="0"/>
                <a:hlinkClick r:id="rId3">
                  <a:extLst>
                    <a:ext uri="{A12FA001-AC4F-418D-AE19-62706E023703}">
                      <ahyp:hlinkClr xmlns="" xmlns:ahyp="http://schemas.microsoft.com/office/drawing/2018/hyperlinkcolor" val="tx"/>
                    </a:ext>
                  </a:extLst>
                </a:hlinkClick>
              </a:rPr>
              <a:t>http://geo.serfor.gob.pe/visor/</a:t>
            </a:r>
            <a:r>
              <a:rPr lang="es-PE" sz="1200" dirty="0">
                <a:latin typeface="Calibri" panose="020F0502020204030204" pitchFamily="34" charset="0"/>
              </a:rPr>
              <a:t>).</a:t>
            </a:r>
          </a:p>
          <a:p>
            <a:pPr algn="just"/>
            <a:endParaRPr lang="es-PE" sz="1200" dirty="0">
              <a:solidFill>
                <a:srgbClr val="000000"/>
              </a:solidFill>
              <a:latin typeface="Calibri" panose="020F0502020204030204" pitchFamily="34" charset="0"/>
            </a:endParaRPr>
          </a:p>
          <a:p>
            <a:pPr algn="just"/>
            <a:r>
              <a:rPr lang="es-PE" sz="1200" dirty="0">
                <a:solidFill>
                  <a:srgbClr val="000000"/>
                </a:solidFill>
                <a:effectLst>
                  <a:outerShdw blurRad="38100" dist="38100" dir="2700000" algn="tl">
                    <a:srgbClr val="000000">
                      <a:alpha val="43137"/>
                    </a:srgbClr>
                  </a:outerShdw>
                </a:effectLst>
                <a:latin typeface="Calibri" panose="020F0502020204030204" pitchFamily="34" charset="0"/>
              </a:rPr>
              <a:t>La información es la misma visualizada </a:t>
            </a:r>
            <a:r>
              <a:rPr lang="es-PE" sz="1200" dirty="0">
                <a:solidFill>
                  <a:srgbClr val="000000"/>
                </a:solidFill>
                <a:latin typeface="Calibri" panose="020F0502020204030204" pitchFamily="34" charset="0"/>
              </a:rPr>
              <a:t>en el Aplicativo de Focos de Calor (últimas 24 horas).</a:t>
            </a:r>
          </a:p>
          <a:p>
            <a:pPr algn="just"/>
            <a:endParaRPr lang="es-PE" sz="1200" dirty="0">
              <a:solidFill>
                <a:srgbClr val="000000"/>
              </a:solidFill>
              <a:latin typeface="Calibri" panose="020F0502020204030204" pitchFamily="34" charset="0"/>
            </a:endParaRPr>
          </a:p>
        </p:txBody>
      </p:sp>
      <p:pic>
        <p:nvPicPr>
          <p:cNvPr id="12" name="Imagen 7">
            <a:extLst>
              <a:ext uri="{FF2B5EF4-FFF2-40B4-BE49-F238E27FC236}">
                <a16:creationId xmlns="" xmlns:a16="http://schemas.microsoft.com/office/drawing/2014/main" id="{E77B2C60-D187-444A-BED3-8106FD0E3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255" y="1615550"/>
            <a:ext cx="5712866" cy="457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 xmlns:a16="http://schemas.microsoft.com/office/drawing/2014/main" id="{76142BD9-7D4D-4918-AC1B-B2A7E9848EEE}"/>
              </a:ext>
            </a:extLst>
          </p:cNvPr>
          <p:cNvSpPr>
            <a:spLocks noGrp="1"/>
          </p:cNvSpPr>
          <p:nvPr>
            <p:ph type="title"/>
          </p:nvPr>
        </p:nvSpPr>
        <p:spPr>
          <a:xfrm>
            <a:off x="224663" y="239787"/>
            <a:ext cx="8229600" cy="857250"/>
          </a:xfrm>
        </p:spPr>
        <p:txBody>
          <a:bodyPr>
            <a:normAutofit/>
          </a:bodyPr>
          <a:lstStyle/>
          <a:p>
            <a:pPr algn="l"/>
            <a:r>
              <a:rPr lang="es-PE" altLang="es-PE" sz="3200" b="1" dirty="0"/>
              <a:t>Prevención de Incendios Forestales</a:t>
            </a:r>
          </a:p>
        </p:txBody>
      </p:sp>
      <p:sp>
        <p:nvSpPr>
          <p:cNvPr id="18" name="CuadroTexto 8">
            <a:extLst>
              <a:ext uri="{FF2B5EF4-FFF2-40B4-BE49-F238E27FC236}">
                <a16:creationId xmlns="" xmlns:a16="http://schemas.microsoft.com/office/drawing/2014/main" id="{C08194C2-97B6-40BA-8BF1-B0D4977B08C9}"/>
              </a:ext>
            </a:extLst>
          </p:cNvPr>
          <p:cNvSpPr txBox="1">
            <a:spLocks noChangeArrowheads="1"/>
          </p:cNvSpPr>
          <p:nvPr/>
        </p:nvSpPr>
        <p:spPr bwMode="auto">
          <a:xfrm>
            <a:off x="492678" y="1801493"/>
            <a:ext cx="2813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PE" sz="1600" b="1" dirty="0">
                <a:solidFill>
                  <a:srgbClr val="FF0000"/>
                </a:solidFill>
              </a:rPr>
              <a:t>Medios de difusión de la alerta temprana</a:t>
            </a:r>
          </a:p>
        </p:txBody>
      </p:sp>
      <p:sp>
        <p:nvSpPr>
          <p:cNvPr id="19" name="CuadroTexto 18">
            <a:extLst>
              <a:ext uri="{FF2B5EF4-FFF2-40B4-BE49-F238E27FC236}">
                <a16:creationId xmlns="" xmlns:a16="http://schemas.microsoft.com/office/drawing/2014/main" id="{1BF38431-E7FD-442B-948B-E6233FC07C6A}"/>
              </a:ext>
            </a:extLst>
          </p:cNvPr>
          <p:cNvSpPr txBox="1"/>
          <p:nvPr/>
        </p:nvSpPr>
        <p:spPr>
          <a:xfrm>
            <a:off x="377387" y="1020275"/>
            <a:ext cx="7220375" cy="369332"/>
          </a:xfrm>
          <a:prstGeom prst="rect">
            <a:avLst/>
          </a:prstGeom>
          <a:noFill/>
        </p:spPr>
        <p:txBody>
          <a:bodyPr wrap="none" rtlCol="0">
            <a:spAutoFit/>
          </a:bodyPr>
          <a:lstStyle/>
          <a:p>
            <a:r>
              <a:rPr lang="es-PE" dirty="0"/>
              <a:t>En adelante la visualización de los focos de calor en el </a:t>
            </a:r>
            <a:r>
              <a:rPr lang="es-PE" dirty="0" err="1"/>
              <a:t>Geovisor</a:t>
            </a:r>
            <a:r>
              <a:rPr lang="es-PE" dirty="0"/>
              <a:t> de SERFOR.</a:t>
            </a:r>
          </a:p>
        </p:txBody>
      </p:sp>
      <p:sp>
        <p:nvSpPr>
          <p:cNvPr id="30" name="Rectángulo: esquinas redondeadas 29">
            <a:extLst>
              <a:ext uri="{FF2B5EF4-FFF2-40B4-BE49-F238E27FC236}">
                <a16:creationId xmlns="" xmlns:a16="http://schemas.microsoft.com/office/drawing/2014/main" id="{7D339FE1-3882-4A44-818A-8B947F5CE271}"/>
              </a:ext>
            </a:extLst>
          </p:cNvPr>
          <p:cNvSpPr/>
          <p:nvPr/>
        </p:nvSpPr>
        <p:spPr>
          <a:xfrm>
            <a:off x="1584091" y="2798154"/>
            <a:ext cx="974725" cy="541338"/>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tx1"/>
                </a:solidFill>
              </a:rPr>
              <a:t>Correo de alerta</a:t>
            </a:r>
          </a:p>
        </p:txBody>
      </p:sp>
      <p:sp>
        <p:nvSpPr>
          <p:cNvPr id="31" name="CuadroTexto 8">
            <a:extLst>
              <a:ext uri="{FF2B5EF4-FFF2-40B4-BE49-F238E27FC236}">
                <a16:creationId xmlns="" xmlns:a16="http://schemas.microsoft.com/office/drawing/2014/main" id="{01B9B97E-57CA-4410-8591-AFB71E42A178}"/>
              </a:ext>
            </a:extLst>
          </p:cNvPr>
          <p:cNvSpPr txBox="1">
            <a:spLocks noChangeArrowheads="1"/>
          </p:cNvSpPr>
          <p:nvPr/>
        </p:nvSpPr>
        <p:spPr bwMode="auto">
          <a:xfrm>
            <a:off x="492678" y="2745658"/>
            <a:ext cx="897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PE" sz="1200" b="1" dirty="0"/>
              <a:t>Reportes de Focos de Calor</a:t>
            </a:r>
          </a:p>
        </p:txBody>
      </p:sp>
      <p:sp>
        <p:nvSpPr>
          <p:cNvPr id="32" name="Rectángulo: esquinas redondeadas 31">
            <a:extLst>
              <a:ext uri="{FF2B5EF4-FFF2-40B4-BE49-F238E27FC236}">
                <a16:creationId xmlns="" xmlns:a16="http://schemas.microsoft.com/office/drawing/2014/main" id="{7DA5E90E-6377-4644-9444-BEEA729A06CA}"/>
              </a:ext>
            </a:extLst>
          </p:cNvPr>
          <p:cNvSpPr/>
          <p:nvPr/>
        </p:nvSpPr>
        <p:spPr>
          <a:xfrm>
            <a:off x="1584091" y="3676042"/>
            <a:ext cx="974725" cy="542925"/>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tx1"/>
                </a:solidFill>
              </a:rPr>
              <a:t>Aplicativo Focos de Calor</a:t>
            </a:r>
          </a:p>
        </p:txBody>
      </p:sp>
      <p:cxnSp>
        <p:nvCxnSpPr>
          <p:cNvPr id="33" name="Conector: angular 32">
            <a:extLst>
              <a:ext uri="{FF2B5EF4-FFF2-40B4-BE49-F238E27FC236}">
                <a16:creationId xmlns="" xmlns:a16="http://schemas.microsoft.com/office/drawing/2014/main" id="{7E86290F-CAE5-495E-8917-79A4CD5EF540}"/>
              </a:ext>
            </a:extLst>
          </p:cNvPr>
          <p:cNvCxnSpPr>
            <a:cxnSpLocks/>
            <a:stCxn id="31" idx="3"/>
            <a:endCxn id="30" idx="1"/>
          </p:cNvCxnSpPr>
          <p:nvPr/>
        </p:nvCxnSpPr>
        <p:spPr>
          <a:xfrm flipV="1">
            <a:off x="1389965" y="3068823"/>
            <a:ext cx="194126" cy="1"/>
          </a:xfrm>
          <a:prstGeom prst="bentConnector3">
            <a:avLst>
              <a:gd name="adj1" fmla="val 50000"/>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Conector: angular 33">
            <a:extLst>
              <a:ext uri="{FF2B5EF4-FFF2-40B4-BE49-F238E27FC236}">
                <a16:creationId xmlns="" xmlns:a16="http://schemas.microsoft.com/office/drawing/2014/main" id="{3443BAB8-5B86-46A9-93E8-885BC6643DF4}"/>
              </a:ext>
            </a:extLst>
          </p:cNvPr>
          <p:cNvCxnSpPr>
            <a:cxnSpLocks/>
            <a:stCxn id="31" idx="2"/>
            <a:endCxn id="32" idx="1"/>
          </p:cNvCxnSpPr>
          <p:nvPr/>
        </p:nvCxnSpPr>
        <p:spPr>
          <a:xfrm rot="16200000" flipH="1">
            <a:off x="984948" y="3348362"/>
            <a:ext cx="555516" cy="642769"/>
          </a:xfrm>
          <a:prstGeom prst="bentConnector2">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Rectángulo: esquinas redondeadas 34">
            <a:extLst>
              <a:ext uri="{FF2B5EF4-FFF2-40B4-BE49-F238E27FC236}">
                <a16:creationId xmlns="" xmlns:a16="http://schemas.microsoft.com/office/drawing/2014/main" id="{8A5908CA-A4C3-4700-884A-A393826B6990}"/>
              </a:ext>
            </a:extLst>
          </p:cNvPr>
          <p:cNvSpPr/>
          <p:nvPr/>
        </p:nvSpPr>
        <p:spPr>
          <a:xfrm>
            <a:off x="1584091" y="4555517"/>
            <a:ext cx="974725" cy="541337"/>
          </a:xfrm>
          <a:prstGeom prst="roundRect">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bg1"/>
                </a:solidFill>
              </a:rPr>
              <a:t>GEOSERFOR</a:t>
            </a:r>
          </a:p>
        </p:txBody>
      </p:sp>
      <p:cxnSp>
        <p:nvCxnSpPr>
          <p:cNvPr id="36" name="Conector: angular 35">
            <a:extLst>
              <a:ext uri="{FF2B5EF4-FFF2-40B4-BE49-F238E27FC236}">
                <a16:creationId xmlns="" xmlns:a16="http://schemas.microsoft.com/office/drawing/2014/main" id="{CD956257-D495-45F9-955F-A56EA9FFB39D}"/>
              </a:ext>
            </a:extLst>
          </p:cNvPr>
          <p:cNvCxnSpPr>
            <a:cxnSpLocks/>
            <a:stCxn id="31" idx="2"/>
            <a:endCxn id="35" idx="1"/>
          </p:cNvCxnSpPr>
          <p:nvPr/>
        </p:nvCxnSpPr>
        <p:spPr>
          <a:xfrm rot="16200000" flipH="1">
            <a:off x="545608" y="3787702"/>
            <a:ext cx="1434197" cy="642769"/>
          </a:xfrm>
          <a:prstGeom prst="bentConnector2">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 name="Conector: angular 4">
            <a:extLst>
              <a:ext uri="{FF2B5EF4-FFF2-40B4-BE49-F238E27FC236}">
                <a16:creationId xmlns="" xmlns:a16="http://schemas.microsoft.com/office/drawing/2014/main" id="{A3B145DF-94CD-4D36-BA95-90CCE346575E}"/>
              </a:ext>
            </a:extLst>
          </p:cNvPr>
          <p:cNvCxnSpPr>
            <a:cxnSpLocks/>
            <a:stCxn id="35" idx="3"/>
            <a:endCxn id="4" idx="1"/>
          </p:cNvCxnSpPr>
          <p:nvPr/>
        </p:nvCxnSpPr>
        <p:spPr>
          <a:xfrm flipV="1">
            <a:off x="2558816" y="4109086"/>
            <a:ext cx="661291" cy="717100"/>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69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1928156E-F896-49AB-965A-2EA197A0CD2D}"/>
              </a:ext>
            </a:extLst>
          </p:cNvPr>
          <p:cNvSpPr/>
          <p:nvPr/>
        </p:nvSpPr>
        <p:spPr>
          <a:xfrm>
            <a:off x="3306412" y="3007394"/>
            <a:ext cx="2238712" cy="1508105"/>
          </a:xfrm>
          <a:prstGeom prst="rect">
            <a:avLst/>
          </a:prstGeom>
        </p:spPr>
        <p:txBody>
          <a:bodyPr wrap="square">
            <a:spAutoFit/>
          </a:bodyPr>
          <a:lstStyle/>
          <a:p>
            <a:r>
              <a:rPr lang="es-PE" sz="2000" b="0" i="0" u="none" strike="noStrike" baseline="0" dirty="0">
                <a:solidFill>
                  <a:srgbClr val="000000"/>
                </a:solidFill>
                <a:latin typeface="Calibri" panose="020F0502020204030204" pitchFamily="34" charset="0"/>
              </a:rPr>
              <a:t>Reporte de Alerta</a:t>
            </a:r>
          </a:p>
          <a:p>
            <a:pPr algn="just"/>
            <a:endParaRPr lang="es-PE" sz="1200" smtClean="0">
              <a:solidFill>
                <a:srgbClr val="000000"/>
              </a:solidFill>
              <a:latin typeface="Calibri" panose="020F0502020204030204" pitchFamily="34" charset="0"/>
            </a:endParaRPr>
          </a:p>
          <a:p>
            <a:pPr algn="just"/>
            <a:r>
              <a:rPr lang="es-PE" sz="1200" smtClean="0">
                <a:solidFill>
                  <a:srgbClr val="000000"/>
                </a:solidFill>
                <a:latin typeface="Calibri" panose="020F0502020204030204" pitchFamily="34" charset="0"/>
              </a:rPr>
              <a:t>Detección </a:t>
            </a:r>
            <a:r>
              <a:rPr lang="es-PE" sz="1200" dirty="0">
                <a:solidFill>
                  <a:srgbClr val="000000"/>
                </a:solidFill>
                <a:latin typeface="Calibri" panose="020F0502020204030204" pitchFamily="34" charset="0"/>
              </a:rPr>
              <a:t>de un incendio forestal mediante el monitoreo de focos de calor (últimas 24 horas). Por confirmar .</a:t>
            </a:r>
          </a:p>
          <a:p>
            <a:pPr algn="just"/>
            <a:endParaRPr lang="es-PE" sz="1200" dirty="0">
              <a:solidFill>
                <a:srgbClr val="000000"/>
              </a:solidFill>
              <a:latin typeface="Calibri" panose="020F0502020204030204" pitchFamily="34" charset="0"/>
            </a:endParaRPr>
          </a:p>
        </p:txBody>
      </p:sp>
      <p:sp>
        <p:nvSpPr>
          <p:cNvPr id="7" name="Título 1">
            <a:extLst>
              <a:ext uri="{FF2B5EF4-FFF2-40B4-BE49-F238E27FC236}">
                <a16:creationId xmlns="" xmlns:a16="http://schemas.microsoft.com/office/drawing/2014/main" id="{76142BD9-7D4D-4918-AC1B-B2A7E9848EEE}"/>
              </a:ext>
            </a:extLst>
          </p:cNvPr>
          <p:cNvSpPr>
            <a:spLocks noGrp="1"/>
          </p:cNvSpPr>
          <p:nvPr>
            <p:ph type="title"/>
          </p:nvPr>
        </p:nvSpPr>
        <p:spPr>
          <a:xfrm>
            <a:off x="377934" y="636246"/>
            <a:ext cx="8814075" cy="251528"/>
          </a:xfrm>
        </p:spPr>
        <p:txBody>
          <a:bodyPr>
            <a:normAutofit fontScale="90000"/>
          </a:bodyPr>
          <a:lstStyle/>
          <a:p>
            <a:r>
              <a:rPr lang="es-PE" altLang="es-PE" sz="3200" b="1" dirty="0"/>
              <a:t>Detección y Monitoreo de Incendios Forestales</a:t>
            </a:r>
          </a:p>
        </p:txBody>
      </p:sp>
      <p:sp>
        <p:nvSpPr>
          <p:cNvPr id="18" name="CuadroTexto 8">
            <a:extLst>
              <a:ext uri="{FF2B5EF4-FFF2-40B4-BE49-F238E27FC236}">
                <a16:creationId xmlns="" xmlns:a16="http://schemas.microsoft.com/office/drawing/2014/main" id="{C08194C2-97B6-40BA-8BF1-B0D4977B08C9}"/>
              </a:ext>
            </a:extLst>
          </p:cNvPr>
          <p:cNvSpPr txBox="1">
            <a:spLocks noChangeArrowheads="1"/>
          </p:cNvSpPr>
          <p:nvPr/>
        </p:nvSpPr>
        <p:spPr bwMode="auto">
          <a:xfrm>
            <a:off x="492678" y="2046392"/>
            <a:ext cx="28137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PE" sz="1600" b="1" dirty="0">
                <a:solidFill>
                  <a:srgbClr val="FF0000"/>
                </a:solidFill>
              </a:rPr>
              <a:t>Medios de difusión de la alerta</a:t>
            </a:r>
          </a:p>
        </p:txBody>
      </p:sp>
      <p:cxnSp>
        <p:nvCxnSpPr>
          <p:cNvPr id="17" name="Conector: angular 16">
            <a:extLst>
              <a:ext uri="{FF2B5EF4-FFF2-40B4-BE49-F238E27FC236}">
                <a16:creationId xmlns="" xmlns:a16="http://schemas.microsoft.com/office/drawing/2014/main" id="{0102026B-106C-4AB2-970E-E22395D1B25F}"/>
              </a:ext>
            </a:extLst>
          </p:cNvPr>
          <p:cNvCxnSpPr>
            <a:cxnSpLocks/>
            <a:stCxn id="22" idx="2"/>
            <a:endCxn id="19" idx="1"/>
          </p:cNvCxnSpPr>
          <p:nvPr/>
        </p:nvCxnSpPr>
        <p:spPr>
          <a:xfrm rot="16200000" flipH="1">
            <a:off x="679006" y="3737757"/>
            <a:ext cx="1303863" cy="773922"/>
          </a:xfrm>
          <a:prstGeom prst="bentConnector2">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ángulo: esquinas redondeadas 18">
            <a:extLst>
              <a:ext uri="{FF2B5EF4-FFF2-40B4-BE49-F238E27FC236}">
                <a16:creationId xmlns="" xmlns:a16="http://schemas.microsoft.com/office/drawing/2014/main" id="{6457228B-6A53-4A8B-96B4-FC1849894BBA}"/>
              </a:ext>
            </a:extLst>
          </p:cNvPr>
          <p:cNvSpPr/>
          <p:nvPr/>
        </p:nvSpPr>
        <p:spPr>
          <a:xfrm>
            <a:off x="1717898" y="4444068"/>
            <a:ext cx="990804" cy="665163"/>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tx1"/>
                </a:solidFill>
              </a:rPr>
              <a:t>Reporte Vigilancia Incendio Forestal</a:t>
            </a:r>
          </a:p>
        </p:txBody>
      </p:sp>
      <p:sp>
        <p:nvSpPr>
          <p:cNvPr id="20" name="Rectángulo: esquinas redondeadas 19">
            <a:extLst>
              <a:ext uri="{FF2B5EF4-FFF2-40B4-BE49-F238E27FC236}">
                <a16:creationId xmlns="" xmlns:a16="http://schemas.microsoft.com/office/drawing/2014/main" id="{03C2D52C-2ED0-40DB-A90C-467C93A274F1}"/>
              </a:ext>
            </a:extLst>
          </p:cNvPr>
          <p:cNvSpPr/>
          <p:nvPr/>
        </p:nvSpPr>
        <p:spPr>
          <a:xfrm>
            <a:off x="1685973" y="2688667"/>
            <a:ext cx="1001540" cy="737241"/>
          </a:xfrm>
          <a:prstGeom prst="roundRect">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bg1"/>
                </a:solidFill>
              </a:rPr>
              <a:t>Mapa Alerta de Incendio Forestal</a:t>
            </a:r>
          </a:p>
        </p:txBody>
      </p:sp>
      <p:cxnSp>
        <p:nvCxnSpPr>
          <p:cNvPr id="21" name="Conector: angular 20">
            <a:extLst>
              <a:ext uri="{FF2B5EF4-FFF2-40B4-BE49-F238E27FC236}">
                <a16:creationId xmlns="" xmlns:a16="http://schemas.microsoft.com/office/drawing/2014/main" id="{19ADC49C-F968-45CC-A360-F217528FA10F}"/>
              </a:ext>
            </a:extLst>
          </p:cNvPr>
          <p:cNvCxnSpPr>
            <a:cxnSpLocks/>
            <a:stCxn id="22" idx="3"/>
            <a:endCxn id="20" idx="1"/>
          </p:cNvCxnSpPr>
          <p:nvPr/>
        </p:nvCxnSpPr>
        <p:spPr>
          <a:xfrm flipV="1">
            <a:off x="1510018" y="3057288"/>
            <a:ext cx="175955" cy="1"/>
          </a:xfrm>
          <a:prstGeom prst="bentConnector3">
            <a:avLst>
              <a:gd name="adj1" fmla="val 50000"/>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CuadroTexto 8">
            <a:extLst>
              <a:ext uri="{FF2B5EF4-FFF2-40B4-BE49-F238E27FC236}">
                <a16:creationId xmlns="" xmlns:a16="http://schemas.microsoft.com/office/drawing/2014/main" id="{A9C475CB-3536-4C98-8DB8-C1F804C2CEA3}"/>
              </a:ext>
            </a:extLst>
          </p:cNvPr>
          <p:cNvSpPr txBox="1">
            <a:spLocks noChangeArrowheads="1"/>
          </p:cNvSpPr>
          <p:nvPr/>
        </p:nvSpPr>
        <p:spPr bwMode="auto">
          <a:xfrm>
            <a:off x="377934" y="2641790"/>
            <a:ext cx="1132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PE" sz="1200" b="1" dirty="0"/>
              <a:t>Detección y monitoreo de </a:t>
            </a:r>
            <a:br>
              <a:rPr lang="es-ES" altLang="es-PE" sz="1200" b="1" dirty="0"/>
            </a:br>
            <a:r>
              <a:rPr lang="es-ES" altLang="es-PE" sz="1200" b="1" dirty="0"/>
              <a:t>Incendio Forestal</a:t>
            </a:r>
          </a:p>
        </p:txBody>
      </p:sp>
      <p:sp>
        <p:nvSpPr>
          <p:cNvPr id="23" name="Rectángulo: esquinas redondeadas 22">
            <a:extLst>
              <a:ext uri="{FF2B5EF4-FFF2-40B4-BE49-F238E27FC236}">
                <a16:creationId xmlns="" xmlns:a16="http://schemas.microsoft.com/office/drawing/2014/main" id="{7D819F85-F123-4A43-8F2A-BF747226AC3C}"/>
              </a:ext>
            </a:extLst>
          </p:cNvPr>
          <p:cNvSpPr/>
          <p:nvPr/>
        </p:nvSpPr>
        <p:spPr>
          <a:xfrm>
            <a:off x="1700435" y="3669368"/>
            <a:ext cx="1003074" cy="525463"/>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tx1"/>
                </a:solidFill>
              </a:rPr>
              <a:t>GEOSERFOR</a:t>
            </a:r>
          </a:p>
        </p:txBody>
      </p:sp>
      <p:cxnSp>
        <p:nvCxnSpPr>
          <p:cNvPr id="24" name="Conector: angular 23">
            <a:extLst>
              <a:ext uri="{FF2B5EF4-FFF2-40B4-BE49-F238E27FC236}">
                <a16:creationId xmlns="" xmlns:a16="http://schemas.microsoft.com/office/drawing/2014/main" id="{02F49A02-6B8C-473C-B3DB-147410C20041}"/>
              </a:ext>
            </a:extLst>
          </p:cNvPr>
          <p:cNvCxnSpPr>
            <a:cxnSpLocks/>
            <a:stCxn id="22" idx="2"/>
            <a:endCxn id="23" idx="1"/>
          </p:cNvCxnSpPr>
          <p:nvPr/>
        </p:nvCxnSpPr>
        <p:spPr>
          <a:xfrm rot="16200000" flipH="1">
            <a:off x="1092549" y="3324213"/>
            <a:ext cx="459313" cy="756459"/>
          </a:xfrm>
          <a:prstGeom prst="bentConnector2">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CuadroTexto 2"/>
          <p:cNvSpPr txBox="1"/>
          <p:nvPr/>
        </p:nvSpPr>
        <p:spPr>
          <a:xfrm>
            <a:off x="377934" y="984564"/>
            <a:ext cx="9531310" cy="646331"/>
          </a:xfrm>
          <a:prstGeom prst="rect">
            <a:avLst/>
          </a:prstGeom>
          <a:noFill/>
        </p:spPr>
        <p:txBody>
          <a:bodyPr wrap="square" rtlCol="0">
            <a:spAutoFit/>
          </a:bodyPr>
          <a:lstStyle/>
          <a:p>
            <a:r>
              <a:rPr lang="es-PE" dirty="0"/>
              <a:t>El SERFOR,  identifica la ocurrencia de un incendio forestal y lo comunica para su atención oportuna a  instituciones de respuesta,  </a:t>
            </a:r>
            <a:r>
              <a:rPr lang="es-PE" dirty="0" smtClean="0"/>
              <a:t>COER, COEN, SERFOR, MINAM </a:t>
            </a:r>
            <a:endParaRPr lang="es-PE" dirty="0"/>
          </a:p>
        </p:txBody>
      </p:sp>
      <p:pic>
        <p:nvPicPr>
          <p:cNvPr id="2" name="Imagen 1">
            <a:extLst>
              <a:ext uri="{FF2B5EF4-FFF2-40B4-BE49-F238E27FC236}">
                <a16:creationId xmlns="" xmlns:a16="http://schemas.microsoft.com/office/drawing/2014/main" id="{F05DEC4F-C5DF-4950-8EC5-2237A7B3B269}"/>
              </a:ext>
            </a:extLst>
          </p:cNvPr>
          <p:cNvPicPr>
            <a:picLocks noChangeAspect="1"/>
          </p:cNvPicPr>
          <p:nvPr/>
        </p:nvPicPr>
        <p:blipFill>
          <a:blip r:embed="rId3"/>
          <a:stretch>
            <a:fillRect/>
          </a:stretch>
        </p:blipFill>
        <p:spPr>
          <a:xfrm>
            <a:off x="5718064" y="1540107"/>
            <a:ext cx="3478455" cy="4939724"/>
          </a:xfrm>
          <a:prstGeom prst="rect">
            <a:avLst/>
          </a:prstGeom>
        </p:spPr>
      </p:pic>
      <p:cxnSp>
        <p:nvCxnSpPr>
          <p:cNvPr id="9" name="Conector: angular 8">
            <a:extLst>
              <a:ext uri="{FF2B5EF4-FFF2-40B4-BE49-F238E27FC236}">
                <a16:creationId xmlns="" xmlns:a16="http://schemas.microsoft.com/office/drawing/2014/main" id="{9D5F8BDE-2362-440B-BADF-B0F8209C86E3}"/>
              </a:ext>
            </a:extLst>
          </p:cNvPr>
          <p:cNvCxnSpPr>
            <a:stCxn id="20" idx="3"/>
            <a:endCxn id="4" idx="1"/>
          </p:cNvCxnSpPr>
          <p:nvPr/>
        </p:nvCxnSpPr>
        <p:spPr>
          <a:xfrm>
            <a:off x="2687513" y="3057288"/>
            <a:ext cx="618899" cy="704159"/>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 xmlns:a16="http://schemas.microsoft.com/office/drawing/2014/main" id="{58175423-A96F-4C9F-8F5E-B27F316D6361}"/>
              </a:ext>
            </a:extLst>
          </p:cNvPr>
          <p:cNvSpPr/>
          <p:nvPr/>
        </p:nvSpPr>
        <p:spPr>
          <a:xfrm>
            <a:off x="9613972" y="2352145"/>
            <a:ext cx="2136019" cy="2469907"/>
          </a:xfrm>
          <a:prstGeom prst="rect">
            <a:avLst/>
          </a:prstGeom>
        </p:spPr>
        <p:txBody>
          <a:bodyPr wrap="square">
            <a:spAutoFit/>
          </a:bodyPr>
          <a:lstStyle/>
          <a:p>
            <a:pPr algn="just"/>
            <a:r>
              <a:rPr lang="es-PE" sz="1600" dirty="0">
                <a:solidFill>
                  <a:srgbClr val="000000"/>
                </a:solidFill>
                <a:latin typeface="Calibri" panose="020F0502020204030204" pitchFamily="34" charset="0"/>
              </a:rPr>
              <a:t>A</a:t>
            </a:r>
            <a:r>
              <a:rPr lang="es-PE" sz="1600" b="0" i="0" u="none" strike="noStrike" baseline="0" dirty="0" smtClean="0">
                <a:solidFill>
                  <a:srgbClr val="000000"/>
                </a:solidFill>
                <a:latin typeface="Calibri" panose="020F0502020204030204" pitchFamily="34" charset="0"/>
              </a:rPr>
              <a:t>lerta </a:t>
            </a:r>
            <a:r>
              <a:rPr lang="es-PE" sz="1600" b="0" i="0" u="none" strike="noStrike" baseline="0" dirty="0">
                <a:solidFill>
                  <a:srgbClr val="000000"/>
                </a:solidFill>
                <a:latin typeface="Calibri" panose="020F0502020204030204" pitchFamily="34" charset="0"/>
              </a:rPr>
              <a:t>de incendio </a:t>
            </a:r>
            <a:r>
              <a:rPr lang="es-PE" sz="1600" b="0" i="0" u="none" strike="noStrike" baseline="0" dirty="0" smtClean="0">
                <a:solidFill>
                  <a:srgbClr val="000000"/>
                </a:solidFill>
                <a:latin typeface="Calibri" panose="020F0502020204030204" pitchFamily="34" charset="0"/>
              </a:rPr>
              <a:t>forestal, se</a:t>
            </a:r>
            <a:r>
              <a:rPr lang="es-PE" sz="1600" b="0" i="0" u="none" strike="noStrike" dirty="0" smtClean="0">
                <a:solidFill>
                  <a:srgbClr val="000000"/>
                </a:solidFill>
                <a:latin typeface="Calibri" panose="020F0502020204030204" pitchFamily="34" charset="0"/>
              </a:rPr>
              <a:t> compartió con el </a:t>
            </a:r>
            <a:r>
              <a:rPr lang="es-PE" sz="1600" b="0" i="0" u="none" strike="noStrike" baseline="0" dirty="0" smtClean="0">
                <a:solidFill>
                  <a:srgbClr val="000000"/>
                </a:solidFill>
                <a:latin typeface="Calibri" panose="020F0502020204030204" pitchFamily="34" charset="0"/>
              </a:rPr>
              <a:t>COER </a:t>
            </a:r>
            <a:r>
              <a:rPr lang="es-PE" sz="1600" b="0" i="0" u="none" strike="noStrike" baseline="0" dirty="0">
                <a:solidFill>
                  <a:srgbClr val="000000"/>
                </a:solidFill>
                <a:latin typeface="Calibri" panose="020F0502020204030204" pitchFamily="34" charset="0"/>
              </a:rPr>
              <a:t>y </a:t>
            </a:r>
            <a:r>
              <a:rPr lang="es-PE" sz="1600" b="0" i="0" u="none" strike="noStrike" baseline="0" dirty="0" smtClean="0">
                <a:solidFill>
                  <a:srgbClr val="000000"/>
                </a:solidFill>
                <a:latin typeface="Calibri" panose="020F0502020204030204" pitchFamily="34" charset="0"/>
              </a:rPr>
              <a:t>a SERFOR-</a:t>
            </a:r>
            <a:r>
              <a:rPr lang="es-PE" sz="1600" b="0" i="0" u="none" strike="noStrike" dirty="0" smtClean="0">
                <a:solidFill>
                  <a:srgbClr val="000000"/>
                </a:solidFill>
                <a:latin typeface="Calibri" panose="020F0502020204030204" pitchFamily="34" charset="0"/>
              </a:rPr>
              <a:t> </a:t>
            </a:r>
            <a:r>
              <a:rPr lang="es-PE" sz="1600" dirty="0" smtClean="0">
                <a:solidFill>
                  <a:srgbClr val="000000"/>
                </a:solidFill>
                <a:latin typeface="Calibri" panose="020F0502020204030204" pitchFamily="34" charset="0"/>
              </a:rPr>
              <a:t>Arequipa (ATFFS) </a:t>
            </a:r>
            <a:r>
              <a:rPr lang="es-PE" sz="1600" b="0" i="0" u="none" strike="noStrike" baseline="0" dirty="0" smtClean="0">
                <a:solidFill>
                  <a:srgbClr val="000000"/>
                </a:solidFill>
                <a:latin typeface="Calibri" panose="020F0502020204030204" pitchFamily="34" charset="0"/>
              </a:rPr>
              <a:t>el </a:t>
            </a:r>
            <a:r>
              <a:rPr lang="es-PE" sz="1600" b="0" i="0" u="none" strike="noStrike" baseline="0" dirty="0">
                <a:solidFill>
                  <a:srgbClr val="000000"/>
                </a:solidFill>
                <a:latin typeface="Calibri" panose="020F0502020204030204" pitchFamily="34" charset="0"/>
              </a:rPr>
              <a:t>día 06 de octubre del 2018. </a:t>
            </a:r>
            <a:endParaRPr lang="es-PE" sz="1600" b="0" i="0" u="none" strike="noStrike" baseline="0" dirty="0" smtClean="0">
              <a:solidFill>
                <a:srgbClr val="000000"/>
              </a:solidFill>
              <a:latin typeface="Calibri" panose="020F0502020204030204" pitchFamily="34" charset="0"/>
            </a:endParaRPr>
          </a:p>
          <a:p>
            <a:pPr algn="just"/>
            <a:endParaRPr lang="es-PE" sz="1600" dirty="0">
              <a:solidFill>
                <a:srgbClr val="000000"/>
              </a:solidFill>
              <a:latin typeface="Calibri" panose="020F0502020204030204" pitchFamily="34" charset="0"/>
            </a:endParaRPr>
          </a:p>
          <a:p>
            <a:pPr algn="just"/>
            <a:r>
              <a:rPr lang="es-PE" sz="1600" dirty="0">
                <a:solidFill>
                  <a:srgbClr val="000000"/>
                </a:solidFill>
                <a:latin typeface="Calibri" panose="020F0502020204030204" pitchFamily="34" charset="0"/>
              </a:rPr>
              <a:t>C</a:t>
            </a:r>
            <a:r>
              <a:rPr lang="es-PE" sz="1600" b="0" i="0" u="none" strike="noStrike" baseline="0" dirty="0" smtClean="0">
                <a:solidFill>
                  <a:srgbClr val="000000"/>
                </a:solidFill>
                <a:latin typeface="Calibri" panose="020F0502020204030204" pitchFamily="34" charset="0"/>
              </a:rPr>
              <a:t>onfirmado </a:t>
            </a:r>
            <a:r>
              <a:rPr lang="es-PE" sz="1600" b="0" i="0" u="none" strike="noStrike" baseline="0" dirty="0">
                <a:solidFill>
                  <a:srgbClr val="000000"/>
                </a:solidFill>
                <a:latin typeface="Calibri" panose="020F0502020204030204" pitchFamily="34" charset="0"/>
              </a:rPr>
              <a:t>por el COER.</a:t>
            </a:r>
            <a:endParaRPr lang="es-PE" sz="1050" dirty="0">
              <a:solidFill>
                <a:srgbClr val="000000"/>
              </a:solidFill>
              <a:latin typeface="Calibri" panose="020F0502020204030204" pitchFamily="34" charset="0"/>
            </a:endParaRPr>
          </a:p>
          <a:p>
            <a:pPr algn="just"/>
            <a:endParaRPr lang="es-PE" sz="1050" dirty="0">
              <a:solidFill>
                <a:srgbClr val="000000"/>
              </a:solidFill>
              <a:latin typeface="Calibri" panose="020F0502020204030204" pitchFamily="34" charset="0"/>
            </a:endParaRPr>
          </a:p>
        </p:txBody>
      </p:sp>
      <p:sp>
        <p:nvSpPr>
          <p:cNvPr id="5" name="Elipse 4">
            <a:extLst>
              <a:ext uri="{FF2B5EF4-FFF2-40B4-BE49-F238E27FC236}">
                <a16:creationId xmlns="" xmlns:a16="http://schemas.microsoft.com/office/drawing/2014/main" id="{5E45E242-7CED-40CF-8DA6-AEA68B69F41A}"/>
              </a:ext>
            </a:extLst>
          </p:cNvPr>
          <p:cNvSpPr/>
          <p:nvPr/>
        </p:nvSpPr>
        <p:spPr>
          <a:xfrm>
            <a:off x="6535024" y="3229761"/>
            <a:ext cx="1593908" cy="1417740"/>
          </a:xfrm>
          <a:prstGeom prst="ellipse">
            <a:avLst/>
          </a:prstGeom>
          <a:noFill/>
          <a:ln w="381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12" name="Conector recto de flecha 11">
            <a:extLst>
              <a:ext uri="{FF2B5EF4-FFF2-40B4-BE49-F238E27FC236}">
                <a16:creationId xmlns="" xmlns:a16="http://schemas.microsoft.com/office/drawing/2014/main" id="{9C6FE2ED-0999-49C0-A5DB-86352596BC24}"/>
              </a:ext>
            </a:extLst>
          </p:cNvPr>
          <p:cNvCxnSpPr>
            <a:cxnSpLocks/>
            <a:stCxn id="5" idx="6"/>
            <a:endCxn id="16" idx="1"/>
          </p:cNvCxnSpPr>
          <p:nvPr/>
        </p:nvCxnSpPr>
        <p:spPr>
          <a:xfrm flipV="1">
            <a:off x="8128932" y="3587099"/>
            <a:ext cx="1485040" cy="351532"/>
          </a:xfrm>
          <a:prstGeom prst="straightConnector1">
            <a:avLst/>
          </a:prstGeom>
          <a:ln w="38100">
            <a:solidFill>
              <a:srgbClr val="66FF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144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1928156E-F896-49AB-965A-2EA197A0CD2D}"/>
              </a:ext>
            </a:extLst>
          </p:cNvPr>
          <p:cNvSpPr/>
          <p:nvPr/>
        </p:nvSpPr>
        <p:spPr>
          <a:xfrm>
            <a:off x="3168523" y="2498908"/>
            <a:ext cx="2476816" cy="3662541"/>
          </a:xfrm>
          <a:prstGeom prst="rect">
            <a:avLst/>
          </a:prstGeom>
        </p:spPr>
        <p:txBody>
          <a:bodyPr wrap="square">
            <a:spAutoFit/>
          </a:bodyPr>
          <a:lstStyle/>
          <a:p>
            <a:r>
              <a:rPr lang="es-PE" sz="2000" b="0" i="0" u="none" strike="noStrike" baseline="0" dirty="0">
                <a:solidFill>
                  <a:srgbClr val="000000"/>
                </a:solidFill>
                <a:latin typeface="Calibri" panose="020F0502020204030204" pitchFamily="34" charset="0"/>
              </a:rPr>
              <a:t>Visualiza</a:t>
            </a:r>
            <a:r>
              <a:rPr lang="es-PE" sz="2000" b="0" i="0" u="none" strike="noStrike" dirty="0">
                <a:solidFill>
                  <a:srgbClr val="000000"/>
                </a:solidFill>
                <a:latin typeface="Calibri" panose="020F0502020204030204" pitchFamily="34" charset="0"/>
              </a:rPr>
              <a:t> el incendio en el GEOSERFOR </a:t>
            </a:r>
            <a:endParaRPr lang="es-PE" sz="2000" b="0" i="0" u="none" strike="noStrike" baseline="0" dirty="0">
              <a:solidFill>
                <a:srgbClr val="000000"/>
              </a:solidFill>
              <a:latin typeface="Calibri" panose="020F0502020204030204" pitchFamily="34" charset="0"/>
            </a:endParaRPr>
          </a:p>
          <a:p>
            <a:pPr algn="just"/>
            <a:endParaRPr lang="es-PE" sz="1200" dirty="0">
              <a:solidFill>
                <a:srgbClr val="000000"/>
              </a:solidFill>
              <a:latin typeface="Calibri" panose="020F0502020204030204" pitchFamily="34" charset="0"/>
            </a:endParaRPr>
          </a:p>
          <a:p>
            <a:pPr algn="just"/>
            <a:r>
              <a:rPr lang="es-PE" sz="1200" dirty="0">
                <a:solidFill>
                  <a:srgbClr val="000000"/>
                </a:solidFill>
                <a:latin typeface="Calibri" panose="020F0502020204030204" pitchFamily="34" charset="0"/>
              </a:rPr>
              <a:t>(</a:t>
            </a:r>
            <a:r>
              <a:rPr lang="es-PE" sz="1200" i="1" dirty="0">
                <a:solidFill>
                  <a:schemeClr val="accent1">
                    <a:lumMod val="75000"/>
                  </a:schemeClr>
                </a:solidFill>
                <a:latin typeface="Calibri" panose="020F0502020204030204" pitchFamily="34" charset="0"/>
                <a:hlinkClick r:id="rId3">
                  <a:extLst>
                    <a:ext uri="{A12FA001-AC4F-418D-AE19-62706E023703}">
                      <ahyp:hlinkClr xmlns="" xmlns:ahyp="http://schemas.microsoft.com/office/drawing/2018/hyperlinkcolor" val="tx"/>
                    </a:ext>
                  </a:extLst>
                </a:hlinkClick>
              </a:rPr>
              <a:t>http://geo.serfor.gob.pe/visor/</a:t>
            </a:r>
            <a:r>
              <a:rPr lang="es-PE" sz="1200" dirty="0">
                <a:latin typeface="Calibri" panose="020F0502020204030204" pitchFamily="34" charset="0"/>
              </a:rPr>
              <a:t>).</a:t>
            </a:r>
          </a:p>
          <a:p>
            <a:pPr algn="just"/>
            <a:r>
              <a:rPr lang="es-PE" sz="1200" dirty="0">
                <a:solidFill>
                  <a:srgbClr val="000000"/>
                </a:solidFill>
                <a:latin typeface="Calibri" panose="020F0502020204030204" pitchFamily="34" charset="0"/>
              </a:rPr>
              <a:t> </a:t>
            </a:r>
          </a:p>
          <a:p>
            <a:pPr algn="just"/>
            <a:r>
              <a:rPr lang="es-PE" sz="1200" dirty="0">
                <a:solidFill>
                  <a:srgbClr val="000000"/>
                </a:solidFill>
                <a:latin typeface="Calibri" panose="020F0502020204030204" pitchFamily="34" charset="0"/>
              </a:rPr>
              <a:t>Marca  en alerta de incendio y podrá visualizar la ubicación del incendio en el </a:t>
            </a:r>
            <a:r>
              <a:rPr lang="es-PE" sz="1200" dirty="0" err="1">
                <a:solidFill>
                  <a:srgbClr val="000000"/>
                </a:solidFill>
                <a:latin typeface="Calibri" panose="020F0502020204030204" pitchFamily="34" charset="0"/>
              </a:rPr>
              <a:t>geovisor</a:t>
            </a:r>
            <a:r>
              <a:rPr lang="es-PE" sz="1200" dirty="0">
                <a:solidFill>
                  <a:srgbClr val="000000"/>
                </a:solidFill>
                <a:latin typeface="Calibri" panose="020F0502020204030204" pitchFamily="34" charset="0"/>
              </a:rPr>
              <a:t> del GEOSERFOR, además de la información relacionada a la ubicación, categoría territorial, día y hora de toma de datos del satélite, entre otros. </a:t>
            </a:r>
          </a:p>
          <a:p>
            <a:pPr algn="just"/>
            <a:endParaRPr lang="es-PE" sz="1200" dirty="0">
              <a:solidFill>
                <a:srgbClr val="000000"/>
              </a:solidFill>
              <a:latin typeface="Calibri" panose="020F0502020204030204" pitchFamily="34" charset="0"/>
            </a:endParaRPr>
          </a:p>
          <a:p>
            <a:pPr algn="just"/>
            <a:r>
              <a:rPr lang="es-PE" sz="1200" dirty="0">
                <a:solidFill>
                  <a:srgbClr val="000000"/>
                </a:solidFill>
                <a:latin typeface="Calibri" panose="020F0502020204030204" pitchFamily="34" charset="0"/>
              </a:rPr>
              <a:t>La información corresponde a la detección de un incendio forestal mediante el monitoreo de focos de calor (últimas 24 horas).</a:t>
            </a:r>
          </a:p>
          <a:p>
            <a:pPr algn="just"/>
            <a:endParaRPr lang="es-PE" sz="1200" dirty="0">
              <a:solidFill>
                <a:srgbClr val="000000"/>
              </a:solidFill>
              <a:latin typeface="Calibri" panose="020F0502020204030204" pitchFamily="34" charset="0"/>
            </a:endParaRPr>
          </a:p>
        </p:txBody>
      </p:sp>
      <p:sp>
        <p:nvSpPr>
          <p:cNvPr id="7" name="Título 1">
            <a:extLst>
              <a:ext uri="{FF2B5EF4-FFF2-40B4-BE49-F238E27FC236}">
                <a16:creationId xmlns="" xmlns:a16="http://schemas.microsoft.com/office/drawing/2014/main" id="{76142BD9-7D4D-4918-AC1B-B2A7E9848EEE}"/>
              </a:ext>
            </a:extLst>
          </p:cNvPr>
          <p:cNvSpPr>
            <a:spLocks noGrp="1"/>
          </p:cNvSpPr>
          <p:nvPr>
            <p:ph type="title"/>
          </p:nvPr>
        </p:nvSpPr>
        <p:spPr>
          <a:xfrm>
            <a:off x="377934" y="294900"/>
            <a:ext cx="8850050" cy="857250"/>
          </a:xfrm>
        </p:spPr>
        <p:txBody>
          <a:bodyPr>
            <a:normAutofit/>
          </a:bodyPr>
          <a:lstStyle/>
          <a:p>
            <a:r>
              <a:rPr lang="es-PE" altLang="es-PE" sz="3200" b="1" dirty="0"/>
              <a:t>Detección y Monitoreo de Incendios Forestales</a:t>
            </a:r>
          </a:p>
        </p:txBody>
      </p:sp>
      <p:sp>
        <p:nvSpPr>
          <p:cNvPr id="18" name="CuadroTexto 8">
            <a:extLst>
              <a:ext uri="{FF2B5EF4-FFF2-40B4-BE49-F238E27FC236}">
                <a16:creationId xmlns="" xmlns:a16="http://schemas.microsoft.com/office/drawing/2014/main" id="{C08194C2-97B6-40BA-8BF1-B0D4977B08C9}"/>
              </a:ext>
            </a:extLst>
          </p:cNvPr>
          <p:cNvSpPr txBox="1">
            <a:spLocks noChangeArrowheads="1"/>
          </p:cNvSpPr>
          <p:nvPr/>
        </p:nvSpPr>
        <p:spPr bwMode="auto">
          <a:xfrm>
            <a:off x="450080" y="1884753"/>
            <a:ext cx="28137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PE" sz="1600" b="1" dirty="0">
                <a:solidFill>
                  <a:srgbClr val="FF0000"/>
                </a:solidFill>
              </a:rPr>
              <a:t>Medios de difusión de la alerta</a:t>
            </a:r>
          </a:p>
        </p:txBody>
      </p:sp>
      <p:cxnSp>
        <p:nvCxnSpPr>
          <p:cNvPr id="17" name="Conector: angular 16">
            <a:extLst>
              <a:ext uri="{FF2B5EF4-FFF2-40B4-BE49-F238E27FC236}">
                <a16:creationId xmlns="" xmlns:a16="http://schemas.microsoft.com/office/drawing/2014/main" id="{0102026B-106C-4AB2-970E-E22395D1B25F}"/>
              </a:ext>
            </a:extLst>
          </p:cNvPr>
          <p:cNvCxnSpPr>
            <a:cxnSpLocks/>
            <a:stCxn id="22" idx="2"/>
            <a:endCxn id="19" idx="1"/>
          </p:cNvCxnSpPr>
          <p:nvPr/>
        </p:nvCxnSpPr>
        <p:spPr>
          <a:xfrm rot="16200000" flipH="1">
            <a:off x="679006" y="3737757"/>
            <a:ext cx="1303863" cy="773922"/>
          </a:xfrm>
          <a:prstGeom prst="bentConnector2">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ángulo: esquinas redondeadas 18">
            <a:extLst>
              <a:ext uri="{FF2B5EF4-FFF2-40B4-BE49-F238E27FC236}">
                <a16:creationId xmlns="" xmlns:a16="http://schemas.microsoft.com/office/drawing/2014/main" id="{6457228B-6A53-4A8B-96B4-FC1849894BBA}"/>
              </a:ext>
            </a:extLst>
          </p:cNvPr>
          <p:cNvSpPr/>
          <p:nvPr/>
        </p:nvSpPr>
        <p:spPr>
          <a:xfrm>
            <a:off x="1717898" y="4444068"/>
            <a:ext cx="990804" cy="665163"/>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tx1"/>
                </a:solidFill>
              </a:rPr>
              <a:t>Reporte Vigilancia Incendio Forestal</a:t>
            </a:r>
          </a:p>
        </p:txBody>
      </p:sp>
      <p:sp>
        <p:nvSpPr>
          <p:cNvPr id="20" name="Rectángulo: esquinas redondeadas 19">
            <a:extLst>
              <a:ext uri="{FF2B5EF4-FFF2-40B4-BE49-F238E27FC236}">
                <a16:creationId xmlns="" xmlns:a16="http://schemas.microsoft.com/office/drawing/2014/main" id="{03C2D52C-2ED0-40DB-A90C-467C93A274F1}"/>
              </a:ext>
            </a:extLst>
          </p:cNvPr>
          <p:cNvSpPr/>
          <p:nvPr/>
        </p:nvSpPr>
        <p:spPr>
          <a:xfrm>
            <a:off x="1685973" y="2688667"/>
            <a:ext cx="1001540" cy="737241"/>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tx1"/>
                </a:solidFill>
              </a:rPr>
              <a:t>Mapa Alerta de Incendio Forestal</a:t>
            </a:r>
          </a:p>
        </p:txBody>
      </p:sp>
      <p:cxnSp>
        <p:nvCxnSpPr>
          <p:cNvPr id="21" name="Conector: angular 20">
            <a:extLst>
              <a:ext uri="{FF2B5EF4-FFF2-40B4-BE49-F238E27FC236}">
                <a16:creationId xmlns="" xmlns:a16="http://schemas.microsoft.com/office/drawing/2014/main" id="{19ADC49C-F968-45CC-A360-F217528FA10F}"/>
              </a:ext>
            </a:extLst>
          </p:cNvPr>
          <p:cNvCxnSpPr>
            <a:cxnSpLocks/>
            <a:stCxn id="22" idx="3"/>
            <a:endCxn id="20" idx="1"/>
          </p:cNvCxnSpPr>
          <p:nvPr/>
        </p:nvCxnSpPr>
        <p:spPr>
          <a:xfrm flipV="1">
            <a:off x="1510018" y="3057288"/>
            <a:ext cx="175955" cy="1"/>
          </a:xfrm>
          <a:prstGeom prst="bentConnector3">
            <a:avLst>
              <a:gd name="adj1" fmla="val 50000"/>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CuadroTexto 8">
            <a:extLst>
              <a:ext uri="{FF2B5EF4-FFF2-40B4-BE49-F238E27FC236}">
                <a16:creationId xmlns="" xmlns:a16="http://schemas.microsoft.com/office/drawing/2014/main" id="{A9C475CB-3536-4C98-8DB8-C1F804C2CEA3}"/>
              </a:ext>
            </a:extLst>
          </p:cNvPr>
          <p:cNvSpPr txBox="1">
            <a:spLocks noChangeArrowheads="1"/>
          </p:cNvSpPr>
          <p:nvPr/>
        </p:nvSpPr>
        <p:spPr bwMode="auto">
          <a:xfrm>
            <a:off x="377934" y="2641790"/>
            <a:ext cx="11320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PE" sz="1200" b="1" dirty="0"/>
              <a:t>Detección y monitoreo de </a:t>
            </a:r>
            <a:br>
              <a:rPr lang="es-ES" altLang="es-PE" sz="1200" b="1" dirty="0"/>
            </a:br>
            <a:r>
              <a:rPr lang="es-ES" altLang="es-PE" sz="1200" b="1" dirty="0"/>
              <a:t>Incendio Forestal</a:t>
            </a:r>
          </a:p>
        </p:txBody>
      </p:sp>
      <p:sp>
        <p:nvSpPr>
          <p:cNvPr id="23" name="Rectángulo: esquinas redondeadas 22">
            <a:extLst>
              <a:ext uri="{FF2B5EF4-FFF2-40B4-BE49-F238E27FC236}">
                <a16:creationId xmlns="" xmlns:a16="http://schemas.microsoft.com/office/drawing/2014/main" id="{7D819F85-F123-4A43-8F2A-BF747226AC3C}"/>
              </a:ext>
            </a:extLst>
          </p:cNvPr>
          <p:cNvSpPr/>
          <p:nvPr/>
        </p:nvSpPr>
        <p:spPr>
          <a:xfrm>
            <a:off x="1700435" y="3669368"/>
            <a:ext cx="1003074" cy="525463"/>
          </a:xfrm>
          <a:prstGeom prst="roundRect">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bg1"/>
                </a:solidFill>
              </a:rPr>
              <a:t>GEOSERFOR</a:t>
            </a:r>
          </a:p>
        </p:txBody>
      </p:sp>
      <p:cxnSp>
        <p:nvCxnSpPr>
          <p:cNvPr id="24" name="Conector: angular 23">
            <a:extLst>
              <a:ext uri="{FF2B5EF4-FFF2-40B4-BE49-F238E27FC236}">
                <a16:creationId xmlns="" xmlns:a16="http://schemas.microsoft.com/office/drawing/2014/main" id="{02F49A02-6B8C-473C-B3DB-147410C20041}"/>
              </a:ext>
            </a:extLst>
          </p:cNvPr>
          <p:cNvCxnSpPr>
            <a:cxnSpLocks/>
            <a:stCxn id="22" idx="2"/>
            <a:endCxn id="23" idx="1"/>
          </p:cNvCxnSpPr>
          <p:nvPr/>
        </p:nvCxnSpPr>
        <p:spPr>
          <a:xfrm rot="16200000" flipH="1">
            <a:off x="1092549" y="3324213"/>
            <a:ext cx="459313" cy="756459"/>
          </a:xfrm>
          <a:prstGeom prst="bentConnector2">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4" name="Imagen 2">
            <a:extLst>
              <a:ext uri="{FF2B5EF4-FFF2-40B4-BE49-F238E27FC236}">
                <a16:creationId xmlns="" xmlns:a16="http://schemas.microsoft.com/office/drawing/2014/main" id="{4B1A9AD3-3D9D-4A07-A135-0B358A321B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349" y="1802852"/>
            <a:ext cx="5427544" cy="435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 xmlns:a16="http://schemas.microsoft.com/office/drawing/2014/main" id="{3F5FC07E-060E-4E6B-BAFB-2BB9B508071B}"/>
              </a:ext>
            </a:extLst>
          </p:cNvPr>
          <p:cNvSpPr txBox="1"/>
          <p:nvPr/>
        </p:nvSpPr>
        <p:spPr>
          <a:xfrm>
            <a:off x="377934" y="1129798"/>
            <a:ext cx="9531310" cy="646331"/>
          </a:xfrm>
          <a:prstGeom prst="rect">
            <a:avLst/>
          </a:prstGeom>
          <a:noFill/>
        </p:spPr>
        <p:txBody>
          <a:bodyPr wrap="square" rtlCol="0">
            <a:spAutoFit/>
          </a:bodyPr>
          <a:lstStyle/>
          <a:p>
            <a:r>
              <a:rPr lang="es-PE" dirty="0"/>
              <a:t>El SERFOR,  identifica la ocurrencia de un incendio forestal y lo comunica para su atención oportuna a través de las instituciones de respuesta a los COER y COEN</a:t>
            </a:r>
          </a:p>
        </p:txBody>
      </p:sp>
      <p:cxnSp>
        <p:nvCxnSpPr>
          <p:cNvPr id="3" name="Conector: angular 2">
            <a:extLst>
              <a:ext uri="{FF2B5EF4-FFF2-40B4-BE49-F238E27FC236}">
                <a16:creationId xmlns="" xmlns:a16="http://schemas.microsoft.com/office/drawing/2014/main" id="{31EBA923-17F6-405E-9986-2B67F8894B42}"/>
              </a:ext>
            </a:extLst>
          </p:cNvPr>
          <p:cNvCxnSpPr>
            <a:stCxn id="23" idx="3"/>
            <a:endCxn id="4" idx="1"/>
          </p:cNvCxnSpPr>
          <p:nvPr/>
        </p:nvCxnSpPr>
        <p:spPr>
          <a:xfrm>
            <a:off x="2703509" y="3932100"/>
            <a:ext cx="465014" cy="398079"/>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259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1928156E-F896-49AB-965A-2EA197A0CD2D}"/>
              </a:ext>
            </a:extLst>
          </p:cNvPr>
          <p:cNvSpPr/>
          <p:nvPr/>
        </p:nvSpPr>
        <p:spPr>
          <a:xfrm>
            <a:off x="3342607" y="3007394"/>
            <a:ext cx="2238712" cy="1384995"/>
          </a:xfrm>
          <a:prstGeom prst="rect">
            <a:avLst/>
          </a:prstGeom>
        </p:spPr>
        <p:txBody>
          <a:bodyPr wrap="square">
            <a:spAutoFit/>
          </a:bodyPr>
          <a:lstStyle/>
          <a:p>
            <a:pPr algn="just"/>
            <a:r>
              <a:rPr lang="es-PE" sz="1200" dirty="0">
                <a:solidFill>
                  <a:srgbClr val="000000"/>
                </a:solidFill>
                <a:latin typeface="Calibri" panose="020F0502020204030204" pitchFamily="34" charset="0"/>
              </a:rPr>
              <a:t>Reporte que identifica el área afectada por la ocurrencia de un evento. Incluye el análisis de la categoría territorial y el patrimonio forestal afectado. </a:t>
            </a:r>
          </a:p>
          <a:p>
            <a:pPr algn="just"/>
            <a:endParaRPr lang="es-PE" sz="1200" dirty="0">
              <a:solidFill>
                <a:srgbClr val="000000"/>
              </a:solidFill>
              <a:latin typeface="Calibri" panose="020F0502020204030204" pitchFamily="34" charset="0"/>
            </a:endParaRPr>
          </a:p>
          <a:p>
            <a:pPr algn="just"/>
            <a:endParaRPr lang="es-PE" sz="1200" dirty="0">
              <a:solidFill>
                <a:srgbClr val="000000"/>
              </a:solidFill>
              <a:latin typeface="Calibri" panose="020F0502020204030204" pitchFamily="34" charset="0"/>
            </a:endParaRPr>
          </a:p>
        </p:txBody>
      </p:sp>
      <p:sp>
        <p:nvSpPr>
          <p:cNvPr id="7" name="Título 1">
            <a:extLst>
              <a:ext uri="{FF2B5EF4-FFF2-40B4-BE49-F238E27FC236}">
                <a16:creationId xmlns="" xmlns:a16="http://schemas.microsoft.com/office/drawing/2014/main" id="{76142BD9-7D4D-4918-AC1B-B2A7E9848EEE}"/>
              </a:ext>
            </a:extLst>
          </p:cNvPr>
          <p:cNvSpPr>
            <a:spLocks noGrp="1"/>
          </p:cNvSpPr>
          <p:nvPr>
            <p:ph type="title"/>
          </p:nvPr>
        </p:nvSpPr>
        <p:spPr>
          <a:xfrm>
            <a:off x="483983" y="283679"/>
            <a:ext cx="8850050" cy="857250"/>
          </a:xfrm>
        </p:spPr>
        <p:txBody>
          <a:bodyPr>
            <a:normAutofit/>
          </a:bodyPr>
          <a:lstStyle/>
          <a:p>
            <a:r>
              <a:rPr lang="es-PE" altLang="es-PE" sz="3200" b="1" dirty="0"/>
              <a:t>Análisis de área afectada por Incendios Forestales</a:t>
            </a:r>
          </a:p>
        </p:txBody>
      </p:sp>
      <p:cxnSp>
        <p:nvCxnSpPr>
          <p:cNvPr id="15" name="Conector: angular 14">
            <a:extLst>
              <a:ext uri="{FF2B5EF4-FFF2-40B4-BE49-F238E27FC236}">
                <a16:creationId xmlns="" xmlns:a16="http://schemas.microsoft.com/office/drawing/2014/main" id="{9CE44C31-0FC4-4CCE-9EFD-14A8E86A905E}"/>
              </a:ext>
            </a:extLst>
          </p:cNvPr>
          <p:cNvCxnSpPr>
            <a:cxnSpLocks/>
            <a:stCxn id="25" idx="3"/>
            <a:endCxn id="16" idx="1"/>
          </p:cNvCxnSpPr>
          <p:nvPr/>
        </p:nvCxnSpPr>
        <p:spPr>
          <a:xfrm>
            <a:off x="1486237" y="3268765"/>
            <a:ext cx="297035" cy="1712"/>
          </a:xfrm>
          <a:prstGeom prst="bentConnector3">
            <a:avLst>
              <a:gd name="adj1" fmla="val 50000"/>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Rectángulo: esquinas redondeadas 15">
            <a:extLst>
              <a:ext uri="{FF2B5EF4-FFF2-40B4-BE49-F238E27FC236}">
                <a16:creationId xmlns="" xmlns:a16="http://schemas.microsoft.com/office/drawing/2014/main" id="{F4849D18-5D24-4EFA-A590-AB24895E17FA}"/>
              </a:ext>
            </a:extLst>
          </p:cNvPr>
          <p:cNvSpPr/>
          <p:nvPr/>
        </p:nvSpPr>
        <p:spPr>
          <a:xfrm>
            <a:off x="1783272" y="2937895"/>
            <a:ext cx="1077374" cy="665163"/>
          </a:xfrm>
          <a:prstGeom prst="roundRect">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 altLang="es-PE" sz="1000" b="1" dirty="0">
                <a:solidFill>
                  <a:schemeClr val="bg1"/>
                </a:solidFill>
              </a:rPr>
              <a:t>Reporte de Cicatriz de Incendio Forestal</a:t>
            </a:r>
          </a:p>
        </p:txBody>
      </p:sp>
      <p:sp>
        <p:nvSpPr>
          <p:cNvPr id="25" name="CuadroTexto 8">
            <a:extLst>
              <a:ext uri="{FF2B5EF4-FFF2-40B4-BE49-F238E27FC236}">
                <a16:creationId xmlns="" xmlns:a16="http://schemas.microsoft.com/office/drawing/2014/main" id="{C65AD0BE-8469-48CB-AA23-53662CBDAD05}"/>
              </a:ext>
            </a:extLst>
          </p:cNvPr>
          <p:cNvSpPr txBox="1">
            <a:spLocks noChangeArrowheads="1"/>
          </p:cNvSpPr>
          <p:nvPr/>
        </p:nvSpPr>
        <p:spPr bwMode="auto">
          <a:xfrm>
            <a:off x="393237" y="2760933"/>
            <a:ext cx="109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s-ES" altLang="en-US" sz="1200" b="1"/>
              <a:t>Evaluación de la afectación de </a:t>
            </a:r>
            <a:br>
              <a:rPr lang="es-ES" altLang="en-US" sz="1200" b="1"/>
            </a:br>
            <a:r>
              <a:rPr lang="es-ES" altLang="en-US" sz="1200" b="1"/>
              <a:t>Incendios Forestales</a:t>
            </a:r>
          </a:p>
        </p:txBody>
      </p:sp>
      <p:cxnSp>
        <p:nvCxnSpPr>
          <p:cNvPr id="26" name="Conector: angular 13">
            <a:extLst>
              <a:ext uri="{FF2B5EF4-FFF2-40B4-BE49-F238E27FC236}">
                <a16:creationId xmlns="" xmlns:a16="http://schemas.microsoft.com/office/drawing/2014/main" id="{DB4BD7DC-2B29-4D48-99BE-2C189A7DB957}"/>
              </a:ext>
            </a:extLst>
          </p:cNvPr>
          <p:cNvCxnSpPr>
            <a:cxnSpLocks/>
            <a:stCxn id="25" idx="3"/>
            <a:endCxn id="27" idx="1"/>
          </p:cNvCxnSpPr>
          <p:nvPr/>
        </p:nvCxnSpPr>
        <p:spPr>
          <a:xfrm>
            <a:off x="1486237" y="3268765"/>
            <a:ext cx="297035" cy="1189162"/>
          </a:xfrm>
          <a:prstGeom prst="bentConnector3">
            <a:avLst>
              <a:gd name="adj1" fmla="val 50000"/>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Rectángulo: esquinas redondeadas 14">
            <a:extLst>
              <a:ext uri="{FF2B5EF4-FFF2-40B4-BE49-F238E27FC236}">
                <a16:creationId xmlns="" xmlns:a16="http://schemas.microsoft.com/office/drawing/2014/main" id="{92F9614F-3CFA-43F0-86DD-25F4255105DE}"/>
              </a:ext>
            </a:extLst>
          </p:cNvPr>
          <p:cNvSpPr/>
          <p:nvPr/>
        </p:nvSpPr>
        <p:spPr>
          <a:xfrm>
            <a:off x="1783272" y="4125345"/>
            <a:ext cx="1077374" cy="665163"/>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 altLang="es-PE" sz="1000" b="1" dirty="0">
                <a:solidFill>
                  <a:schemeClr val="tx1"/>
                </a:solidFill>
              </a:rPr>
              <a:t>Cartografía de Cicatriz de Incendio Forestal</a:t>
            </a:r>
          </a:p>
        </p:txBody>
      </p:sp>
      <p:pic>
        <p:nvPicPr>
          <p:cNvPr id="28" name="Imagen 24">
            <a:extLst>
              <a:ext uri="{FF2B5EF4-FFF2-40B4-BE49-F238E27FC236}">
                <a16:creationId xmlns="" xmlns:a16="http://schemas.microsoft.com/office/drawing/2014/main" id="{3196CAA4-F08C-49A7-860F-4001AE0DC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130" y="1761688"/>
            <a:ext cx="3138315" cy="453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CuadroTexto 8">
            <a:extLst>
              <a:ext uri="{FF2B5EF4-FFF2-40B4-BE49-F238E27FC236}">
                <a16:creationId xmlns="" xmlns:a16="http://schemas.microsoft.com/office/drawing/2014/main" id="{4B55E335-2227-4106-BA2A-AD5D74EC1443}"/>
              </a:ext>
            </a:extLst>
          </p:cNvPr>
          <p:cNvSpPr txBox="1">
            <a:spLocks noChangeArrowheads="1"/>
          </p:cNvSpPr>
          <p:nvPr/>
        </p:nvSpPr>
        <p:spPr bwMode="auto">
          <a:xfrm>
            <a:off x="-166396" y="2358046"/>
            <a:ext cx="28137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PE" sz="1600" b="1" dirty="0">
                <a:solidFill>
                  <a:srgbClr val="FF0000"/>
                </a:solidFill>
              </a:rPr>
              <a:t>Tipos de reportes</a:t>
            </a:r>
          </a:p>
        </p:txBody>
      </p:sp>
      <p:sp>
        <p:nvSpPr>
          <p:cNvPr id="31" name="Rectángulo 30">
            <a:extLst>
              <a:ext uri="{FF2B5EF4-FFF2-40B4-BE49-F238E27FC236}">
                <a16:creationId xmlns="" xmlns:a16="http://schemas.microsoft.com/office/drawing/2014/main" id="{F2E0EC89-62C6-4C9E-B7D7-93664CDF716A}"/>
              </a:ext>
            </a:extLst>
          </p:cNvPr>
          <p:cNvSpPr/>
          <p:nvPr/>
        </p:nvSpPr>
        <p:spPr>
          <a:xfrm>
            <a:off x="3328469" y="4262298"/>
            <a:ext cx="2401402" cy="923330"/>
          </a:xfrm>
          <a:prstGeom prst="rect">
            <a:avLst/>
          </a:prstGeom>
        </p:spPr>
        <p:txBody>
          <a:bodyPr wrap="square">
            <a:spAutoFit/>
          </a:bodyPr>
          <a:lstStyle/>
          <a:p>
            <a:r>
              <a:rPr lang="es-PE" sz="1200" b="0" i="0" u="none" strike="noStrike" baseline="0" dirty="0">
                <a:solidFill>
                  <a:srgbClr val="000000"/>
                </a:solidFill>
                <a:latin typeface="Calibri" panose="020F0502020204030204" pitchFamily="34" charset="0"/>
              </a:rPr>
              <a:t>Difundido por correo electrónico a:</a:t>
            </a:r>
          </a:p>
          <a:p>
            <a:endParaRPr lang="es-PE" sz="1200" b="0" i="0" u="none" strike="noStrike" baseline="0" dirty="0">
              <a:solidFill>
                <a:srgbClr val="000000"/>
              </a:solidFill>
              <a:latin typeface="Calibri" panose="020F0502020204030204" pitchFamily="34" charset="0"/>
            </a:endParaRPr>
          </a:p>
          <a:p>
            <a:r>
              <a:rPr lang="es-PE" sz="1000" dirty="0">
                <a:solidFill>
                  <a:srgbClr val="000000"/>
                </a:solidFill>
                <a:latin typeface="Calibri" panose="020F0502020204030204" pitchFamily="34" charset="0"/>
              </a:rPr>
              <a:t>COEL, COER, Autoridades Regionales Forestales y de Fauna Silvestre (ARFFS</a:t>
            </a:r>
            <a:r>
              <a:rPr lang="es-PE" sz="1000" dirty="0" smtClean="0">
                <a:solidFill>
                  <a:srgbClr val="000000"/>
                </a:solidFill>
                <a:latin typeface="Calibri" panose="020F0502020204030204" pitchFamily="34" charset="0"/>
              </a:rPr>
              <a:t>), SERFOR </a:t>
            </a:r>
            <a:r>
              <a:rPr lang="es-PE" sz="1000" dirty="0">
                <a:solidFill>
                  <a:srgbClr val="000000"/>
                </a:solidFill>
                <a:latin typeface="Calibri" panose="020F0502020204030204" pitchFamily="34" charset="0"/>
              </a:rPr>
              <a:t>INDECI.</a:t>
            </a:r>
            <a:endParaRPr lang="es-PE" sz="900" dirty="0">
              <a:solidFill>
                <a:srgbClr val="000000"/>
              </a:solidFill>
              <a:latin typeface="Calibri" panose="020F0502020204030204" pitchFamily="34" charset="0"/>
            </a:endParaRPr>
          </a:p>
        </p:txBody>
      </p:sp>
      <p:sp>
        <p:nvSpPr>
          <p:cNvPr id="2" name="CuadroTexto 1"/>
          <p:cNvSpPr txBox="1"/>
          <p:nvPr/>
        </p:nvSpPr>
        <p:spPr>
          <a:xfrm>
            <a:off x="483983" y="1038304"/>
            <a:ext cx="7405511" cy="830997"/>
          </a:xfrm>
          <a:prstGeom prst="rect">
            <a:avLst/>
          </a:prstGeom>
          <a:noFill/>
        </p:spPr>
        <p:txBody>
          <a:bodyPr wrap="square" rtlCol="0">
            <a:spAutoFit/>
          </a:bodyPr>
          <a:lstStyle/>
          <a:p>
            <a:r>
              <a:rPr lang="es-PE" sz="1600" dirty="0"/>
              <a:t>El SERFOR facilita el conocimiento de la superficie afectada por el incendio forestal, identificando el tipo de cobertura vegetal que se quemó, así como el tipo de categoría territorial (CCNN, CCCC, ANP, títulos habilitantes, BPP, etc.) </a:t>
            </a:r>
          </a:p>
        </p:txBody>
      </p:sp>
      <p:sp>
        <p:nvSpPr>
          <p:cNvPr id="3" name="CuadroTexto 2"/>
          <p:cNvSpPr txBox="1"/>
          <p:nvPr/>
        </p:nvSpPr>
        <p:spPr>
          <a:xfrm>
            <a:off x="9600445" y="2694184"/>
            <a:ext cx="2039121" cy="2862322"/>
          </a:xfrm>
          <a:prstGeom prst="rect">
            <a:avLst/>
          </a:prstGeom>
          <a:noFill/>
        </p:spPr>
        <p:txBody>
          <a:bodyPr wrap="square" rtlCol="0">
            <a:spAutoFit/>
          </a:bodyPr>
          <a:lstStyle/>
          <a:p>
            <a:pPr algn="just"/>
            <a:r>
              <a:rPr lang="es-PE" sz="1200" dirty="0">
                <a:solidFill>
                  <a:srgbClr val="000000"/>
                </a:solidFill>
                <a:latin typeface="Calibri" panose="020F0502020204030204" pitchFamily="34" charset="0"/>
              </a:rPr>
              <a:t>El reporte corresponde al análisis de la afectación de un incendio forestal emitido a la Autoridad Regional Forestal de Cusco. El incendio ocurrió del 01 al 03 de setiembre del 2018. </a:t>
            </a:r>
          </a:p>
          <a:p>
            <a:endParaRPr lang="es-PE" sz="1200" dirty="0">
              <a:solidFill>
                <a:srgbClr val="000000"/>
              </a:solidFill>
              <a:latin typeface="Calibri" panose="020F0502020204030204" pitchFamily="34" charset="0"/>
            </a:endParaRPr>
          </a:p>
          <a:p>
            <a:pPr algn="just"/>
            <a:r>
              <a:rPr lang="es-PE" sz="1200" dirty="0">
                <a:solidFill>
                  <a:srgbClr val="000000"/>
                </a:solidFill>
                <a:latin typeface="Calibri" panose="020F0502020204030204" pitchFamily="34" charset="0"/>
              </a:rPr>
              <a:t>El reporte identifica una superficie afectada de 1’560.59 hectáreas, entre pajonal andino y matorral arbustivo. El área afectada se encuentra dentro de dos Comunidades Campesinas.</a:t>
            </a:r>
            <a:endParaRPr lang="es-PE" sz="1200" dirty="0"/>
          </a:p>
        </p:txBody>
      </p:sp>
      <p:sp>
        <p:nvSpPr>
          <p:cNvPr id="9" name="CuadroTexto 8"/>
          <p:cNvSpPr txBox="1"/>
          <p:nvPr/>
        </p:nvSpPr>
        <p:spPr>
          <a:xfrm>
            <a:off x="402972" y="5257728"/>
            <a:ext cx="5444760" cy="338554"/>
          </a:xfrm>
          <a:prstGeom prst="rect">
            <a:avLst/>
          </a:prstGeom>
          <a:noFill/>
        </p:spPr>
        <p:txBody>
          <a:bodyPr wrap="none" rtlCol="0">
            <a:spAutoFit/>
          </a:bodyPr>
          <a:lstStyle/>
          <a:p>
            <a:r>
              <a:rPr lang="es-PE" sz="1600" dirty="0">
                <a:solidFill>
                  <a:srgbClr val="FF0000"/>
                </a:solidFill>
              </a:rPr>
              <a:t>En los próximos meses se podrá visualizar en la web de SERFOR</a:t>
            </a:r>
          </a:p>
        </p:txBody>
      </p:sp>
      <p:cxnSp>
        <p:nvCxnSpPr>
          <p:cNvPr id="18" name="Conector: angular 17">
            <a:extLst>
              <a:ext uri="{FF2B5EF4-FFF2-40B4-BE49-F238E27FC236}">
                <a16:creationId xmlns="" xmlns:a16="http://schemas.microsoft.com/office/drawing/2014/main" id="{533C112E-4110-40AF-B630-30A0E30484ED}"/>
              </a:ext>
            </a:extLst>
          </p:cNvPr>
          <p:cNvCxnSpPr>
            <a:cxnSpLocks/>
            <a:stCxn id="16" idx="3"/>
            <a:endCxn id="4" idx="1"/>
          </p:cNvCxnSpPr>
          <p:nvPr/>
        </p:nvCxnSpPr>
        <p:spPr>
          <a:xfrm>
            <a:off x="2860646" y="3270477"/>
            <a:ext cx="481961" cy="429415"/>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745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1928156E-F896-49AB-965A-2EA197A0CD2D}"/>
              </a:ext>
            </a:extLst>
          </p:cNvPr>
          <p:cNvSpPr/>
          <p:nvPr/>
        </p:nvSpPr>
        <p:spPr>
          <a:xfrm>
            <a:off x="3500582" y="3268764"/>
            <a:ext cx="2238712" cy="1154162"/>
          </a:xfrm>
          <a:prstGeom prst="rect">
            <a:avLst/>
          </a:prstGeom>
        </p:spPr>
        <p:txBody>
          <a:bodyPr wrap="square">
            <a:spAutoFit/>
          </a:bodyPr>
          <a:lstStyle/>
          <a:p>
            <a:r>
              <a:rPr lang="es-PE" sz="1200" dirty="0">
                <a:solidFill>
                  <a:srgbClr val="000000"/>
                </a:solidFill>
                <a:latin typeface="Calibri" panose="020F0502020204030204" pitchFamily="34" charset="0"/>
              </a:rPr>
              <a:t>Análisis para identificar el área total afectada por la ocurrencia de  incendios forestales a nivel nacional.</a:t>
            </a:r>
          </a:p>
          <a:p>
            <a:endParaRPr lang="es-PE" sz="1200" dirty="0">
              <a:solidFill>
                <a:srgbClr val="000000"/>
              </a:solidFill>
              <a:latin typeface="Calibri" panose="020F0502020204030204" pitchFamily="34" charset="0"/>
            </a:endParaRPr>
          </a:p>
          <a:p>
            <a:pPr algn="just"/>
            <a:endParaRPr lang="es-PE" sz="900" dirty="0">
              <a:solidFill>
                <a:srgbClr val="000000"/>
              </a:solidFill>
              <a:latin typeface="Calibri" panose="020F0502020204030204" pitchFamily="34" charset="0"/>
            </a:endParaRPr>
          </a:p>
        </p:txBody>
      </p:sp>
      <p:sp>
        <p:nvSpPr>
          <p:cNvPr id="7" name="Título 1">
            <a:extLst>
              <a:ext uri="{FF2B5EF4-FFF2-40B4-BE49-F238E27FC236}">
                <a16:creationId xmlns="" xmlns:a16="http://schemas.microsoft.com/office/drawing/2014/main" id="{76142BD9-7D4D-4918-AC1B-B2A7E9848EEE}"/>
              </a:ext>
            </a:extLst>
          </p:cNvPr>
          <p:cNvSpPr>
            <a:spLocks noGrp="1"/>
          </p:cNvSpPr>
          <p:nvPr>
            <p:ph type="title"/>
          </p:nvPr>
        </p:nvSpPr>
        <p:spPr>
          <a:xfrm>
            <a:off x="461730" y="429513"/>
            <a:ext cx="8850050" cy="857250"/>
          </a:xfrm>
        </p:spPr>
        <p:txBody>
          <a:bodyPr>
            <a:normAutofit/>
          </a:bodyPr>
          <a:lstStyle/>
          <a:p>
            <a:r>
              <a:rPr lang="es-PE" altLang="es-PE" sz="3200" b="1" dirty="0"/>
              <a:t>Análisis de área afectada por Incendios Forestales</a:t>
            </a:r>
          </a:p>
        </p:txBody>
      </p:sp>
      <p:sp>
        <p:nvSpPr>
          <p:cNvPr id="18" name="CuadroTexto 8">
            <a:extLst>
              <a:ext uri="{FF2B5EF4-FFF2-40B4-BE49-F238E27FC236}">
                <a16:creationId xmlns="" xmlns:a16="http://schemas.microsoft.com/office/drawing/2014/main" id="{C08194C2-97B6-40BA-8BF1-B0D4977B08C9}"/>
              </a:ext>
            </a:extLst>
          </p:cNvPr>
          <p:cNvSpPr txBox="1">
            <a:spLocks noChangeArrowheads="1"/>
          </p:cNvSpPr>
          <p:nvPr/>
        </p:nvSpPr>
        <p:spPr bwMode="auto">
          <a:xfrm>
            <a:off x="280746" y="1685294"/>
            <a:ext cx="28137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PE" sz="1600" b="1" dirty="0">
                <a:solidFill>
                  <a:srgbClr val="FF0000"/>
                </a:solidFill>
              </a:rPr>
              <a:t>Tipos de reportes</a:t>
            </a:r>
          </a:p>
        </p:txBody>
      </p:sp>
      <p:pic>
        <p:nvPicPr>
          <p:cNvPr id="13" name="Imagen 1">
            <a:extLst>
              <a:ext uri="{FF2B5EF4-FFF2-40B4-BE49-F238E27FC236}">
                <a16:creationId xmlns="" xmlns:a16="http://schemas.microsoft.com/office/drawing/2014/main" id="{03CB3F72-7008-423A-8CEC-81BB709245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0153" y="1760437"/>
            <a:ext cx="383857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ector: angular 16">
            <a:extLst>
              <a:ext uri="{FF2B5EF4-FFF2-40B4-BE49-F238E27FC236}">
                <a16:creationId xmlns="" xmlns:a16="http://schemas.microsoft.com/office/drawing/2014/main" id="{D20BA1AC-DB0D-4EC7-BBC8-A26BFEDD08B2}"/>
              </a:ext>
            </a:extLst>
          </p:cNvPr>
          <p:cNvCxnSpPr>
            <a:cxnSpLocks/>
            <a:stCxn id="20" idx="3"/>
            <a:endCxn id="19" idx="1"/>
          </p:cNvCxnSpPr>
          <p:nvPr/>
        </p:nvCxnSpPr>
        <p:spPr>
          <a:xfrm>
            <a:off x="1486237" y="3268765"/>
            <a:ext cx="297035" cy="1712"/>
          </a:xfrm>
          <a:prstGeom prst="bentConnector3">
            <a:avLst>
              <a:gd name="adj1" fmla="val 50000"/>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ángulo: esquinas redondeadas 18">
            <a:extLst>
              <a:ext uri="{FF2B5EF4-FFF2-40B4-BE49-F238E27FC236}">
                <a16:creationId xmlns="" xmlns:a16="http://schemas.microsoft.com/office/drawing/2014/main" id="{A90EB141-719A-40A8-B4AF-251220FE2F8C}"/>
              </a:ext>
            </a:extLst>
          </p:cNvPr>
          <p:cNvSpPr/>
          <p:nvPr/>
        </p:nvSpPr>
        <p:spPr>
          <a:xfrm>
            <a:off x="1783272" y="2937895"/>
            <a:ext cx="1077374" cy="665163"/>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 altLang="es-PE" sz="1000" b="1" dirty="0">
                <a:solidFill>
                  <a:schemeClr val="tx1"/>
                </a:solidFill>
              </a:rPr>
              <a:t>Reporte de Cicatriz de </a:t>
            </a:r>
            <a:r>
              <a:rPr lang="es-ES" altLang="es-PE" sz="1000" b="1">
                <a:solidFill>
                  <a:schemeClr val="tx1"/>
                </a:solidFill>
              </a:rPr>
              <a:t>Incendio Forestal</a:t>
            </a:r>
            <a:endParaRPr lang="es-ES" altLang="es-PE" sz="1000" b="1" dirty="0">
              <a:solidFill>
                <a:schemeClr val="tx1"/>
              </a:solidFill>
            </a:endParaRPr>
          </a:p>
        </p:txBody>
      </p:sp>
      <p:sp>
        <p:nvSpPr>
          <p:cNvPr id="20" name="CuadroTexto 8">
            <a:extLst>
              <a:ext uri="{FF2B5EF4-FFF2-40B4-BE49-F238E27FC236}">
                <a16:creationId xmlns="" xmlns:a16="http://schemas.microsoft.com/office/drawing/2014/main" id="{FAF6E20F-18D2-4851-ABE7-273209D3C4E0}"/>
              </a:ext>
            </a:extLst>
          </p:cNvPr>
          <p:cNvSpPr txBox="1">
            <a:spLocks noChangeArrowheads="1"/>
          </p:cNvSpPr>
          <p:nvPr/>
        </p:nvSpPr>
        <p:spPr bwMode="auto">
          <a:xfrm>
            <a:off x="393237" y="2760933"/>
            <a:ext cx="109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Font typeface="Arial" panose="020B0604020202020204" pitchFamily="34" charset="0"/>
              <a:buNone/>
            </a:pPr>
            <a:r>
              <a:rPr lang="es-ES" altLang="en-US" sz="1200" b="1"/>
              <a:t>Evaluación de la afectación de </a:t>
            </a:r>
            <a:br>
              <a:rPr lang="es-ES" altLang="en-US" sz="1200" b="1"/>
            </a:br>
            <a:r>
              <a:rPr lang="es-ES" altLang="en-US" sz="1200" b="1"/>
              <a:t>Incendios Forestales</a:t>
            </a:r>
          </a:p>
        </p:txBody>
      </p:sp>
      <p:cxnSp>
        <p:nvCxnSpPr>
          <p:cNvPr id="21" name="Conector: angular 13">
            <a:extLst>
              <a:ext uri="{FF2B5EF4-FFF2-40B4-BE49-F238E27FC236}">
                <a16:creationId xmlns="" xmlns:a16="http://schemas.microsoft.com/office/drawing/2014/main" id="{145978FB-08F1-4531-98B7-F67B0C50FAF4}"/>
              </a:ext>
            </a:extLst>
          </p:cNvPr>
          <p:cNvCxnSpPr>
            <a:cxnSpLocks/>
            <a:stCxn id="20" idx="3"/>
            <a:endCxn id="22" idx="1"/>
          </p:cNvCxnSpPr>
          <p:nvPr/>
        </p:nvCxnSpPr>
        <p:spPr>
          <a:xfrm>
            <a:off x="1486237" y="3268765"/>
            <a:ext cx="297035" cy="1189162"/>
          </a:xfrm>
          <a:prstGeom prst="bentConnector3">
            <a:avLst>
              <a:gd name="adj1" fmla="val 50000"/>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Rectángulo: esquinas redondeadas 14">
            <a:extLst>
              <a:ext uri="{FF2B5EF4-FFF2-40B4-BE49-F238E27FC236}">
                <a16:creationId xmlns="" xmlns:a16="http://schemas.microsoft.com/office/drawing/2014/main" id="{ED731A26-63CD-48D0-8B69-CA09E293F081}"/>
              </a:ext>
            </a:extLst>
          </p:cNvPr>
          <p:cNvSpPr/>
          <p:nvPr/>
        </p:nvSpPr>
        <p:spPr>
          <a:xfrm>
            <a:off x="1783272" y="4125345"/>
            <a:ext cx="1077374" cy="665163"/>
          </a:xfrm>
          <a:prstGeom prst="roundRect">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 altLang="es-PE" sz="1000" b="1" dirty="0">
                <a:solidFill>
                  <a:schemeClr val="bg1"/>
                </a:solidFill>
              </a:rPr>
              <a:t>Cartografía de Cicatriz de Incendio Forestal</a:t>
            </a:r>
          </a:p>
        </p:txBody>
      </p:sp>
      <p:sp>
        <p:nvSpPr>
          <p:cNvPr id="12" name="CuadroTexto 11">
            <a:extLst>
              <a:ext uri="{FF2B5EF4-FFF2-40B4-BE49-F238E27FC236}">
                <a16:creationId xmlns="" xmlns:a16="http://schemas.microsoft.com/office/drawing/2014/main" id="{69225FF9-2F39-4BEB-8FCF-0B9A44F86B39}"/>
              </a:ext>
            </a:extLst>
          </p:cNvPr>
          <p:cNvSpPr txBox="1"/>
          <p:nvPr/>
        </p:nvSpPr>
        <p:spPr>
          <a:xfrm>
            <a:off x="5964873" y="5712909"/>
            <a:ext cx="5444760" cy="338554"/>
          </a:xfrm>
          <a:prstGeom prst="rect">
            <a:avLst/>
          </a:prstGeom>
          <a:noFill/>
        </p:spPr>
        <p:txBody>
          <a:bodyPr wrap="none" rtlCol="0">
            <a:spAutoFit/>
          </a:bodyPr>
          <a:lstStyle/>
          <a:p>
            <a:r>
              <a:rPr lang="es-PE" sz="1600" dirty="0">
                <a:solidFill>
                  <a:srgbClr val="FF0000"/>
                </a:solidFill>
              </a:rPr>
              <a:t>En los próximos meses se podrá visualizar en la web de SERFOR</a:t>
            </a:r>
          </a:p>
        </p:txBody>
      </p:sp>
      <p:cxnSp>
        <p:nvCxnSpPr>
          <p:cNvPr id="15" name="Conector: angular 14">
            <a:extLst>
              <a:ext uri="{FF2B5EF4-FFF2-40B4-BE49-F238E27FC236}">
                <a16:creationId xmlns="" xmlns:a16="http://schemas.microsoft.com/office/drawing/2014/main" id="{4CF1BC04-DDD3-4E24-9AAC-B2B690927CEB}"/>
              </a:ext>
            </a:extLst>
          </p:cNvPr>
          <p:cNvCxnSpPr>
            <a:cxnSpLocks/>
            <a:stCxn id="22" idx="3"/>
            <a:endCxn id="4" idx="1"/>
          </p:cNvCxnSpPr>
          <p:nvPr/>
        </p:nvCxnSpPr>
        <p:spPr>
          <a:xfrm flipV="1">
            <a:off x="2860646" y="3845845"/>
            <a:ext cx="639936" cy="612082"/>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0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CuadroTexto 1"/>
          <p:cNvSpPr txBox="1"/>
          <p:nvPr/>
        </p:nvSpPr>
        <p:spPr>
          <a:xfrm>
            <a:off x="658986" y="1091391"/>
            <a:ext cx="10874022" cy="1477328"/>
          </a:xfrm>
          <a:prstGeom prst="rect">
            <a:avLst/>
          </a:prstGeom>
          <a:noFill/>
        </p:spPr>
        <p:txBody>
          <a:bodyPr wrap="square" rtlCol="0">
            <a:spAutoFit/>
          </a:bodyPr>
          <a:lstStyle/>
          <a:p>
            <a:pPr algn="just"/>
            <a:r>
              <a:rPr lang="es-PE" dirty="0"/>
              <a:t>El SERFOR desde el año 2017, viene implementando la Unidad de Monitoreo Satelital -UMS que genera reportes de focos de calor con fines de alerta temprana, realiza la detección y monitoreo de los incendios forestales que nos permite conocer que tipo de cobertura se viene quemando, y una evaluación posterior al área quemada con información de superficie por tipo de cobertura perdida como consecuencia del incendio.</a:t>
            </a:r>
          </a:p>
          <a:p>
            <a:pPr algn="just"/>
            <a:endParaRPr lang="es-PE" dirty="0"/>
          </a:p>
        </p:txBody>
      </p:sp>
      <p:sp>
        <p:nvSpPr>
          <p:cNvPr id="3" name="Subtítulo 2">
            <a:extLst>
              <a:ext uri="{FF2B5EF4-FFF2-40B4-BE49-F238E27FC236}">
                <a16:creationId xmlns="" xmlns:a16="http://schemas.microsoft.com/office/drawing/2014/main" id="{C2D364A2-8EEB-4674-80EC-B52270F7602C}"/>
              </a:ext>
            </a:extLst>
          </p:cNvPr>
          <p:cNvSpPr txBox="1">
            <a:spLocks/>
          </p:cNvSpPr>
          <p:nvPr/>
        </p:nvSpPr>
        <p:spPr bwMode="auto">
          <a:xfrm>
            <a:off x="658987" y="2295085"/>
            <a:ext cx="10794999" cy="773084"/>
          </a:xfrm>
          <a:prstGeom prst="rect">
            <a:avLst/>
          </a:prstGeom>
        </p:spPr>
        <p:style>
          <a:lnRef idx="3">
            <a:schemeClr val="lt1"/>
          </a:lnRef>
          <a:fillRef idx="1">
            <a:schemeClr val="accent2"/>
          </a:fillRef>
          <a:effectRef idx="1">
            <a:schemeClr val="accent2"/>
          </a:effectRef>
          <a:fontRef idx="minor">
            <a:schemeClr val="lt1"/>
          </a:fontRef>
        </p:style>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lt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lt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lt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lt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None/>
              <a:defRPr/>
            </a:pPr>
            <a:r>
              <a:rPr lang="es-PE" sz="3600" b="1" dirty="0">
                <a:solidFill>
                  <a:schemeClr val="tx1"/>
                </a:solidFill>
                <a:effectLst>
                  <a:outerShdw blurRad="38100" dist="38100" dir="2700000" algn="tl">
                    <a:srgbClr val="000000">
                      <a:alpha val="43137"/>
                    </a:srgbClr>
                  </a:outerShdw>
                </a:effectLst>
                <a:latin typeface="+mj-lt"/>
                <a:ea typeface="+mj-ea"/>
                <a:cs typeface="+mj-cs"/>
              </a:rPr>
              <a:t>Monitoreo de Incendios Forestales</a:t>
            </a:r>
          </a:p>
        </p:txBody>
      </p:sp>
      <p:grpSp>
        <p:nvGrpSpPr>
          <p:cNvPr id="4" name="Grupo 14">
            <a:extLst>
              <a:ext uri="{FF2B5EF4-FFF2-40B4-BE49-F238E27FC236}">
                <a16:creationId xmlns="" xmlns:a16="http://schemas.microsoft.com/office/drawing/2014/main" id="{F618CFC1-315D-4EDB-895A-D1B7C000A8A6}"/>
              </a:ext>
            </a:extLst>
          </p:cNvPr>
          <p:cNvGrpSpPr>
            <a:grpSpLocks/>
          </p:cNvGrpSpPr>
          <p:nvPr/>
        </p:nvGrpSpPr>
        <p:grpSpPr bwMode="auto">
          <a:xfrm>
            <a:off x="1557910" y="4170084"/>
            <a:ext cx="10087136" cy="1174497"/>
            <a:chOff x="879794" y="3720426"/>
            <a:chExt cx="8142437" cy="821128"/>
          </a:xfrm>
        </p:grpSpPr>
        <p:cxnSp>
          <p:nvCxnSpPr>
            <p:cNvPr id="5" name="Conector recto 4">
              <a:extLst>
                <a:ext uri="{FF2B5EF4-FFF2-40B4-BE49-F238E27FC236}">
                  <a16:creationId xmlns="" xmlns:a16="http://schemas.microsoft.com/office/drawing/2014/main" id="{98F96D6E-27D4-4556-B3E0-31009DDD4CDA}"/>
                </a:ext>
              </a:extLst>
            </p:cNvPr>
            <p:cNvCxnSpPr/>
            <p:nvPr/>
          </p:nvCxnSpPr>
          <p:spPr>
            <a:xfrm>
              <a:off x="1006230" y="3840292"/>
              <a:ext cx="7063330"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6" name="Elipse 5">
              <a:extLst>
                <a:ext uri="{FF2B5EF4-FFF2-40B4-BE49-F238E27FC236}">
                  <a16:creationId xmlns="" xmlns:a16="http://schemas.microsoft.com/office/drawing/2014/main" id="{ABD2A19F-2024-4F32-9B2F-EDC703D17306}"/>
                </a:ext>
              </a:extLst>
            </p:cNvPr>
            <p:cNvSpPr/>
            <p:nvPr/>
          </p:nvSpPr>
          <p:spPr>
            <a:xfrm>
              <a:off x="879794" y="3720426"/>
              <a:ext cx="275083" cy="211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p>
          </p:txBody>
        </p:sp>
        <p:sp>
          <p:nvSpPr>
            <p:cNvPr id="7" name="Elipse 6">
              <a:extLst>
                <a:ext uri="{FF2B5EF4-FFF2-40B4-BE49-F238E27FC236}">
                  <a16:creationId xmlns="" xmlns:a16="http://schemas.microsoft.com/office/drawing/2014/main" id="{EE13725A-F92E-4FFA-90D2-43819A95CDC2}"/>
                </a:ext>
              </a:extLst>
            </p:cNvPr>
            <p:cNvSpPr/>
            <p:nvPr/>
          </p:nvSpPr>
          <p:spPr>
            <a:xfrm>
              <a:off x="4401207" y="3720426"/>
              <a:ext cx="273375" cy="211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p>
          </p:txBody>
        </p:sp>
        <p:sp>
          <p:nvSpPr>
            <p:cNvPr id="8" name="Elipse 7">
              <a:extLst>
                <a:ext uri="{FF2B5EF4-FFF2-40B4-BE49-F238E27FC236}">
                  <a16:creationId xmlns="" xmlns:a16="http://schemas.microsoft.com/office/drawing/2014/main" id="{213602F3-D50C-4093-93B9-29A15478582A}"/>
                </a:ext>
              </a:extLst>
            </p:cNvPr>
            <p:cNvSpPr/>
            <p:nvPr/>
          </p:nvSpPr>
          <p:spPr>
            <a:xfrm>
              <a:off x="7908952" y="3735224"/>
              <a:ext cx="275083" cy="211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2400"/>
            </a:p>
          </p:txBody>
        </p:sp>
        <p:sp>
          <p:nvSpPr>
            <p:cNvPr id="12" name="CuadroTexto 24">
              <a:extLst>
                <a:ext uri="{FF2B5EF4-FFF2-40B4-BE49-F238E27FC236}">
                  <a16:creationId xmlns="" xmlns:a16="http://schemas.microsoft.com/office/drawing/2014/main" id="{61541DBE-3C72-4FA6-AECC-B6E0928E27C6}"/>
                </a:ext>
              </a:extLst>
            </p:cNvPr>
            <p:cNvSpPr txBox="1">
              <a:spLocks noChangeArrowheads="1"/>
            </p:cNvSpPr>
            <p:nvPr/>
          </p:nvSpPr>
          <p:spPr bwMode="auto">
            <a:xfrm>
              <a:off x="4046008" y="4032126"/>
              <a:ext cx="983773" cy="40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n-US" sz="1600" dirty="0"/>
                <a:t>Detección </a:t>
              </a:r>
              <a:br>
                <a:rPr lang="es-ES" altLang="en-US" sz="1600" dirty="0"/>
              </a:br>
              <a:r>
                <a:rPr lang="es-ES" altLang="en-US" sz="1600" dirty="0"/>
                <a:t>y Monitoreo</a:t>
              </a:r>
            </a:p>
          </p:txBody>
        </p:sp>
        <p:sp>
          <p:nvSpPr>
            <p:cNvPr id="13" name="CuadroTexto 30">
              <a:extLst>
                <a:ext uri="{FF2B5EF4-FFF2-40B4-BE49-F238E27FC236}">
                  <a16:creationId xmlns="" xmlns:a16="http://schemas.microsoft.com/office/drawing/2014/main" id="{47364DEE-FB18-4758-A06D-6CCBAB6A6A5E}"/>
                </a:ext>
              </a:extLst>
            </p:cNvPr>
            <p:cNvSpPr txBox="1">
              <a:spLocks noChangeArrowheads="1"/>
            </p:cNvSpPr>
            <p:nvPr/>
          </p:nvSpPr>
          <p:spPr bwMode="auto">
            <a:xfrm>
              <a:off x="7070756" y="3960578"/>
              <a:ext cx="1951475" cy="58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n-US" sz="1600" dirty="0"/>
                <a:t>Análisis de área afectada (superficie, cobertura vegetal)</a:t>
              </a:r>
            </a:p>
          </p:txBody>
        </p:sp>
      </p:grpSp>
      <p:sp>
        <p:nvSpPr>
          <p:cNvPr id="14" name="CuadroTexto 31">
            <a:extLst>
              <a:ext uri="{FF2B5EF4-FFF2-40B4-BE49-F238E27FC236}">
                <a16:creationId xmlns="" xmlns:a16="http://schemas.microsoft.com/office/drawing/2014/main" id="{E86B8ACD-413E-4244-A0C0-1E381C76D7EE}"/>
              </a:ext>
            </a:extLst>
          </p:cNvPr>
          <p:cNvSpPr txBox="1">
            <a:spLocks noChangeArrowheads="1"/>
          </p:cNvSpPr>
          <p:nvPr/>
        </p:nvSpPr>
        <p:spPr bwMode="auto">
          <a:xfrm>
            <a:off x="933429" y="4666057"/>
            <a:ext cx="16106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n-US" sz="1600" dirty="0"/>
              <a:t>Prevención de </a:t>
            </a:r>
          </a:p>
          <a:p>
            <a:pPr algn="ctr">
              <a:spcBef>
                <a:spcPct val="0"/>
              </a:spcBef>
              <a:buFontTx/>
              <a:buNone/>
            </a:pPr>
            <a:r>
              <a:rPr lang="es-ES" altLang="en-US" sz="1600" dirty="0"/>
              <a:t>Incendio Forestal</a:t>
            </a:r>
          </a:p>
        </p:txBody>
      </p:sp>
      <p:sp>
        <p:nvSpPr>
          <p:cNvPr id="16" name="Título 1">
            <a:extLst>
              <a:ext uri="{FF2B5EF4-FFF2-40B4-BE49-F238E27FC236}">
                <a16:creationId xmlns="" xmlns:a16="http://schemas.microsoft.com/office/drawing/2014/main" id="{832662C2-F7AF-47F0-BC2F-112045EBA737}"/>
              </a:ext>
            </a:extLst>
          </p:cNvPr>
          <p:cNvSpPr>
            <a:spLocks noGrp="1"/>
          </p:cNvSpPr>
          <p:nvPr>
            <p:ph type="title"/>
          </p:nvPr>
        </p:nvSpPr>
        <p:spPr>
          <a:xfrm>
            <a:off x="1398009" y="417751"/>
            <a:ext cx="8330268" cy="775419"/>
          </a:xfrm>
        </p:spPr>
        <p:txBody>
          <a:bodyPr>
            <a:normAutofit/>
          </a:bodyPr>
          <a:lstStyle/>
          <a:p>
            <a:pPr algn="l"/>
            <a:r>
              <a:rPr lang="es-PE" altLang="es-PE" sz="3600" b="1" dirty="0"/>
              <a:t>Unidad de Monitoreo Satelital</a:t>
            </a:r>
          </a:p>
        </p:txBody>
      </p:sp>
      <p:pic>
        <p:nvPicPr>
          <p:cNvPr id="17" name="Imagen 16">
            <a:extLst>
              <a:ext uri="{FF2B5EF4-FFF2-40B4-BE49-F238E27FC236}">
                <a16:creationId xmlns="" xmlns:a16="http://schemas.microsoft.com/office/drawing/2014/main" id="{7AAD3B59-AD66-40AF-8A51-76A556199263}"/>
              </a:ext>
            </a:extLst>
          </p:cNvPr>
          <p:cNvPicPr>
            <a:picLocks noChangeAspect="1"/>
          </p:cNvPicPr>
          <p:nvPr/>
        </p:nvPicPr>
        <p:blipFill>
          <a:blip r:embed="rId3"/>
          <a:stretch>
            <a:fillRect/>
          </a:stretch>
        </p:blipFill>
        <p:spPr>
          <a:xfrm>
            <a:off x="671417" y="231284"/>
            <a:ext cx="739021" cy="840456"/>
          </a:xfrm>
          <a:prstGeom prst="rect">
            <a:avLst/>
          </a:prstGeom>
        </p:spPr>
      </p:pic>
      <p:sp>
        <p:nvSpPr>
          <p:cNvPr id="20" name="Rectángulo 19">
            <a:extLst>
              <a:ext uri="{FF2B5EF4-FFF2-40B4-BE49-F238E27FC236}">
                <a16:creationId xmlns="" xmlns:a16="http://schemas.microsoft.com/office/drawing/2014/main" id="{6F166491-E3F0-43FB-B659-5DA4DFAACFD8}"/>
              </a:ext>
            </a:extLst>
          </p:cNvPr>
          <p:cNvSpPr/>
          <p:nvPr/>
        </p:nvSpPr>
        <p:spPr>
          <a:xfrm>
            <a:off x="658986" y="3206131"/>
            <a:ext cx="10874022" cy="584775"/>
          </a:xfrm>
          <a:prstGeom prst="rect">
            <a:avLst/>
          </a:prstGeom>
          <a:noFill/>
        </p:spPr>
        <p:txBody>
          <a:bodyPr wrap="square" rtlCol="0">
            <a:spAutoFit/>
          </a:bodyPr>
          <a:lstStyle/>
          <a:p>
            <a:pPr algn="just"/>
            <a:r>
              <a:rPr lang="es-PE" sz="1600" dirty="0"/>
              <a:t>La alerta temprana de focos de calor nos permite prevenir los incendios forestales. La alerta de incendio forestal, una vez confirmada la ocurrencia, se activan los COEL y COER para el combate del incendio.  </a:t>
            </a:r>
          </a:p>
        </p:txBody>
      </p:sp>
      <p:sp>
        <p:nvSpPr>
          <p:cNvPr id="9" name="CuadroTexto 8"/>
          <p:cNvSpPr txBox="1"/>
          <p:nvPr/>
        </p:nvSpPr>
        <p:spPr>
          <a:xfrm>
            <a:off x="2623084" y="5715078"/>
            <a:ext cx="8909924" cy="584775"/>
          </a:xfrm>
          <a:prstGeom prst="rect">
            <a:avLst/>
          </a:prstGeom>
          <a:noFill/>
        </p:spPr>
        <p:txBody>
          <a:bodyPr wrap="square" rtlCol="0">
            <a:spAutoFit/>
          </a:bodyPr>
          <a:lstStyle/>
          <a:p>
            <a:r>
              <a:rPr lang="es-PE" sz="1600" dirty="0">
                <a:solidFill>
                  <a:schemeClr val="accent2"/>
                </a:solidFill>
              </a:rPr>
              <a:t>La información proporcionada por la UMS de SERFOR es utilizada por los diferentes sectores del Estado como  MININTER, MINAGRI, MINAM(SERNANP, SENAMHI) y otros como INDECI, GORES, COEN y COER  </a:t>
            </a:r>
          </a:p>
        </p:txBody>
      </p:sp>
    </p:spTree>
    <p:extLst>
      <p:ext uri="{BB962C8B-B14F-4D97-AF65-F5344CB8AC3E}">
        <p14:creationId xmlns:p14="http://schemas.microsoft.com/office/powerpoint/2010/main" val="269482031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ángulo: esquinas redondeadas 3">
            <a:extLst>
              <a:ext uri="{FF2B5EF4-FFF2-40B4-BE49-F238E27FC236}">
                <a16:creationId xmlns="" xmlns:a16="http://schemas.microsoft.com/office/drawing/2014/main" id="{D72045EB-A389-4D3A-A520-FF4615658D79}"/>
              </a:ext>
            </a:extLst>
          </p:cNvPr>
          <p:cNvSpPr/>
          <p:nvPr/>
        </p:nvSpPr>
        <p:spPr>
          <a:xfrm>
            <a:off x="1452475" y="2394947"/>
            <a:ext cx="1223171" cy="541338"/>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tx1"/>
                </a:solidFill>
              </a:rPr>
              <a:t>Comunicaciones de  alerta</a:t>
            </a:r>
          </a:p>
        </p:txBody>
      </p:sp>
      <p:sp>
        <p:nvSpPr>
          <p:cNvPr id="5" name="CuadroTexto 8">
            <a:extLst>
              <a:ext uri="{FF2B5EF4-FFF2-40B4-BE49-F238E27FC236}">
                <a16:creationId xmlns="" xmlns:a16="http://schemas.microsoft.com/office/drawing/2014/main" id="{EF76867B-213B-4160-BBEC-0355227C97C6}"/>
              </a:ext>
            </a:extLst>
          </p:cNvPr>
          <p:cNvSpPr txBox="1">
            <a:spLocks noChangeArrowheads="1"/>
          </p:cNvSpPr>
          <p:nvPr/>
        </p:nvSpPr>
        <p:spPr bwMode="auto">
          <a:xfrm>
            <a:off x="361062" y="2342451"/>
            <a:ext cx="897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PE" sz="1200" b="1" dirty="0"/>
              <a:t>Reportes de Focos de Calor</a:t>
            </a:r>
          </a:p>
        </p:txBody>
      </p:sp>
      <p:sp>
        <p:nvSpPr>
          <p:cNvPr id="6" name="Rectángulo: esquinas redondeadas 5">
            <a:extLst>
              <a:ext uri="{FF2B5EF4-FFF2-40B4-BE49-F238E27FC236}">
                <a16:creationId xmlns="" xmlns:a16="http://schemas.microsoft.com/office/drawing/2014/main" id="{9A91E149-76C1-458E-AB97-F3BFB3391A85}"/>
              </a:ext>
            </a:extLst>
          </p:cNvPr>
          <p:cNvSpPr/>
          <p:nvPr/>
        </p:nvSpPr>
        <p:spPr>
          <a:xfrm>
            <a:off x="1452475" y="3272835"/>
            <a:ext cx="1223171" cy="542925"/>
          </a:xfrm>
          <a:prstGeom prst="roundRect">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bg1"/>
                </a:solidFill>
              </a:rPr>
              <a:t>Aplicativo Focos de Calor</a:t>
            </a:r>
          </a:p>
        </p:txBody>
      </p:sp>
      <p:cxnSp>
        <p:nvCxnSpPr>
          <p:cNvPr id="7" name="Conector: angular 6">
            <a:extLst>
              <a:ext uri="{FF2B5EF4-FFF2-40B4-BE49-F238E27FC236}">
                <a16:creationId xmlns="" xmlns:a16="http://schemas.microsoft.com/office/drawing/2014/main" id="{88419038-487A-4608-9C0B-607E0F67B1DC}"/>
              </a:ext>
            </a:extLst>
          </p:cNvPr>
          <p:cNvCxnSpPr>
            <a:cxnSpLocks/>
            <a:stCxn id="5" idx="3"/>
            <a:endCxn id="4" idx="1"/>
          </p:cNvCxnSpPr>
          <p:nvPr/>
        </p:nvCxnSpPr>
        <p:spPr>
          <a:xfrm flipV="1">
            <a:off x="1258349" y="2665616"/>
            <a:ext cx="194126" cy="1"/>
          </a:xfrm>
          <a:prstGeom prst="bentConnector3">
            <a:avLst>
              <a:gd name="adj1" fmla="val 50000"/>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Conector: angular 7">
            <a:extLst>
              <a:ext uri="{FF2B5EF4-FFF2-40B4-BE49-F238E27FC236}">
                <a16:creationId xmlns="" xmlns:a16="http://schemas.microsoft.com/office/drawing/2014/main" id="{88634C6C-051E-4B34-905B-A89758099717}"/>
              </a:ext>
            </a:extLst>
          </p:cNvPr>
          <p:cNvCxnSpPr>
            <a:cxnSpLocks/>
            <a:stCxn id="5" idx="2"/>
            <a:endCxn id="6" idx="1"/>
          </p:cNvCxnSpPr>
          <p:nvPr/>
        </p:nvCxnSpPr>
        <p:spPr>
          <a:xfrm rot="16200000" flipH="1">
            <a:off x="853332" y="2945155"/>
            <a:ext cx="555516" cy="642769"/>
          </a:xfrm>
          <a:prstGeom prst="bentConnector2">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Rectángulo: esquinas redondeadas 8">
            <a:extLst>
              <a:ext uri="{FF2B5EF4-FFF2-40B4-BE49-F238E27FC236}">
                <a16:creationId xmlns="" xmlns:a16="http://schemas.microsoft.com/office/drawing/2014/main" id="{26F79A69-DC7C-45AF-B7BB-F8E6A9592018}"/>
              </a:ext>
            </a:extLst>
          </p:cNvPr>
          <p:cNvSpPr/>
          <p:nvPr/>
        </p:nvSpPr>
        <p:spPr>
          <a:xfrm>
            <a:off x="1452475" y="4152310"/>
            <a:ext cx="1223171" cy="541337"/>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tx1"/>
                </a:solidFill>
              </a:rPr>
              <a:t>GEOSERFOR</a:t>
            </a:r>
          </a:p>
        </p:txBody>
      </p:sp>
      <p:cxnSp>
        <p:nvCxnSpPr>
          <p:cNvPr id="10" name="Conector: angular 9">
            <a:extLst>
              <a:ext uri="{FF2B5EF4-FFF2-40B4-BE49-F238E27FC236}">
                <a16:creationId xmlns="" xmlns:a16="http://schemas.microsoft.com/office/drawing/2014/main" id="{07D52412-5CA4-43E4-9156-1EAD34D8D43D}"/>
              </a:ext>
            </a:extLst>
          </p:cNvPr>
          <p:cNvCxnSpPr>
            <a:cxnSpLocks/>
            <a:stCxn id="5" idx="2"/>
            <a:endCxn id="9" idx="1"/>
          </p:cNvCxnSpPr>
          <p:nvPr/>
        </p:nvCxnSpPr>
        <p:spPr>
          <a:xfrm rot="16200000" flipH="1">
            <a:off x="413992" y="3384495"/>
            <a:ext cx="1434197" cy="642769"/>
          </a:xfrm>
          <a:prstGeom prst="bentConnector2">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ítulo 1">
            <a:extLst>
              <a:ext uri="{FF2B5EF4-FFF2-40B4-BE49-F238E27FC236}">
                <a16:creationId xmlns="" xmlns:a16="http://schemas.microsoft.com/office/drawing/2014/main" id="{51D09940-1B8E-4984-A220-206661D8C49E}"/>
              </a:ext>
            </a:extLst>
          </p:cNvPr>
          <p:cNvSpPr>
            <a:spLocks noGrp="1"/>
          </p:cNvSpPr>
          <p:nvPr>
            <p:ph type="title"/>
          </p:nvPr>
        </p:nvSpPr>
        <p:spPr>
          <a:xfrm>
            <a:off x="361062" y="278522"/>
            <a:ext cx="8330268" cy="775419"/>
          </a:xfrm>
        </p:spPr>
        <p:txBody>
          <a:bodyPr>
            <a:normAutofit/>
          </a:bodyPr>
          <a:lstStyle/>
          <a:p>
            <a:pPr algn="l"/>
            <a:r>
              <a:rPr lang="es-PE" altLang="es-PE" sz="3200" b="1" dirty="0"/>
              <a:t>Prevención de Incendios Forestales</a:t>
            </a:r>
          </a:p>
        </p:txBody>
      </p:sp>
      <p:sp>
        <p:nvSpPr>
          <p:cNvPr id="29" name="Rectángulo 28">
            <a:extLst>
              <a:ext uri="{FF2B5EF4-FFF2-40B4-BE49-F238E27FC236}">
                <a16:creationId xmlns="" xmlns:a16="http://schemas.microsoft.com/office/drawing/2014/main" id="{53A78A17-D80D-40E2-8620-960B6A11A24E}"/>
              </a:ext>
            </a:extLst>
          </p:cNvPr>
          <p:cNvSpPr/>
          <p:nvPr/>
        </p:nvSpPr>
        <p:spPr>
          <a:xfrm>
            <a:off x="3311439" y="2365675"/>
            <a:ext cx="2076586" cy="1938992"/>
          </a:xfrm>
          <a:prstGeom prst="rect">
            <a:avLst/>
          </a:prstGeom>
        </p:spPr>
        <p:txBody>
          <a:bodyPr wrap="square">
            <a:spAutoFit/>
          </a:bodyPr>
          <a:lstStyle/>
          <a:p>
            <a:r>
              <a:rPr lang="es-PE" dirty="0">
                <a:solidFill>
                  <a:srgbClr val="000000"/>
                </a:solidFill>
                <a:latin typeface="Calibri" panose="020F0502020204030204" pitchFamily="34" charset="0"/>
              </a:rPr>
              <a:t>Ruta a los reportes de focos de calor </a:t>
            </a:r>
          </a:p>
          <a:p>
            <a:r>
              <a:rPr lang="es-PE" sz="2400" b="0" i="0" u="none" strike="noStrike" baseline="0" dirty="0">
                <a:solidFill>
                  <a:srgbClr val="000000"/>
                </a:solidFill>
                <a:latin typeface="Calibri" panose="020F0502020204030204" pitchFamily="34" charset="0"/>
              </a:rPr>
              <a:t> </a:t>
            </a:r>
          </a:p>
          <a:p>
            <a:r>
              <a:rPr lang="es-PE" sz="1600" b="1" dirty="0">
                <a:solidFill>
                  <a:srgbClr val="000000"/>
                </a:solidFill>
                <a:latin typeface="Calibri" panose="020F0502020204030204" pitchFamily="34" charset="0"/>
              </a:rPr>
              <a:t>Ingrese  a la página web de SERFOR </a:t>
            </a:r>
            <a:r>
              <a:rPr lang="es-PE" sz="1400" dirty="0">
                <a:solidFill>
                  <a:srgbClr val="000000"/>
                </a:solidFill>
                <a:latin typeface="Calibri" panose="020F0502020204030204" pitchFamily="34" charset="0"/>
              </a:rPr>
              <a:t>(</a:t>
            </a:r>
            <a:r>
              <a:rPr lang="es-PE" sz="1400" b="1" i="1" dirty="0">
                <a:solidFill>
                  <a:schemeClr val="accent1">
                    <a:lumMod val="75000"/>
                  </a:schemeClr>
                </a:solidFill>
                <a:latin typeface="Calibri" panose="020F0502020204030204" pitchFamily="34" charset="0"/>
              </a:rPr>
              <a:t>www.serfor.gob.pe</a:t>
            </a:r>
            <a:r>
              <a:rPr lang="es-PE" sz="1400" b="1" dirty="0">
                <a:solidFill>
                  <a:srgbClr val="000000"/>
                </a:solidFill>
                <a:latin typeface="Calibri" panose="020F0502020204030204" pitchFamily="34" charset="0"/>
              </a:rPr>
              <a:t>). </a:t>
            </a:r>
          </a:p>
          <a:p>
            <a:endParaRPr lang="es-PE" sz="1400" dirty="0">
              <a:solidFill>
                <a:srgbClr val="000000"/>
              </a:solidFill>
              <a:latin typeface="Calibri" panose="020F0502020204030204" pitchFamily="34" charset="0"/>
            </a:endParaRPr>
          </a:p>
        </p:txBody>
      </p:sp>
      <p:pic>
        <p:nvPicPr>
          <p:cNvPr id="30" name="Imagen 29">
            <a:extLst>
              <a:ext uri="{FF2B5EF4-FFF2-40B4-BE49-F238E27FC236}">
                <a16:creationId xmlns="" xmlns:a16="http://schemas.microsoft.com/office/drawing/2014/main" id="{F8410FFA-96C4-4F2A-B762-69792E436BD9}"/>
              </a:ext>
            </a:extLst>
          </p:cNvPr>
          <p:cNvPicPr>
            <a:picLocks noChangeAspect="1"/>
          </p:cNvPicPr>
          <p:nvPr/>
        </p:nvPicPr>
        <p:blipFill>
          <a:blip r:embed="rId4"/>
          <a:stretch>
            <a:fillRect/>
          </a:stretch>
        </p:blipFill>
        <p:spPr>
          <a:xfrm>
            <a:off x="5835666" y="1795694"/>
            <a:ext cx="5854369" cy="4393722"/>
          </a:xfrm>
          <a:prstGeom prst="rect">
            <a:avLst/>
          </a:prstGeom>
        </p:spPr>
      </p:pic>
      <p:sp>
        <p:nvSpPr>
          <p:cNvPr id="32" name="CuadroTexto 8">
            <a:extLst>
              <a:ext uri="{FF2B5EF4-FFF2-40B4-BE49-F238E27FC236}">
                <a16:creationId xmlns="" xmlns:a16="http://schemas.microsoft.com/office/drawing/2014/main" id="{A9454224-ACDF-4589-A68F-106A7F52A03B}"/>
              </a:ext>
            </a:extLst>
          </p:cNvPr>
          <p:cNvSpPr txBox="1">
            <a:spLocks noChangeArrowheads="1"/>
          </p:cNvSpPr>
          <p:nvPr/>
        </p:nvSpPr>
        <p:spPr bwMode="auto">
          <a:xfrm>
            <a:off x="497705" y="1494547"/>
            <a:ext cx="2813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PE" sz="1600" b="1" dirty="0">
                <a:solidFill>
                  <a:srgbClr val="FF0000"/>
                </a:solidFill>
              </a:rPr>
              <a:t>MEDIOS DE DIFUSIÓN DE LA ALERTA TEMPRANA</a:t>
            </a:r>
          </a:p>
        </p:txBody>
      </p:sp>
      <p:sp>
        <p:nvSpPr>
          <p:cNvPr id="3" name="CuadroTexto 2"/>
          <p:cNvSpPr txBox="1"/>
          <p:nvPr/>
        </p:nvSpPr>
        <p:spPr>
          <a:xfrm>
            <a:off x="377387" y="1020275"/>
            <a:ext cx="10274736" cy="369332"/>
          </a:xfrm>
          <a:prstGeom prst="rect">
            <a:avLst/>
          </a:prstGeom>
          <a:noFill/>
        </p:spPr>
        <p:txBody>
          <a:bodyPr wrap="none" rtlCol="0">
            <a:spAutoFit/>
          </a:bodyPr>
          <a:lstStyle/>
          <a:p>
            <a:r>
              <a:rPr lang="es-PE" dirty="0"/>
              <a:t>En adelante la ruta para visualizar los reportes de focos de calor, mediante el aplicativo en la web de SERFOR</a:t>
            </a:r>
          </a:p>
        </p:txBody>
      </p:sp>
      <p:cxnSp>
        <p:nvCxnSpPr>
          <p:cNvPr id="34" name="Conector: angular 33">
            <a:extLst>
              <a:ext uri="{FF2B5EF4-FFF2-40B4-BE49-F238E27FC236}">
                <a16:creationId xmlns="" xmlns:a16="http://schemas.microsoft.com/office/drawing/2014/main" id="{19DAA156-E532-4FDF-B6F4-03C79386FB83}"/>
              </a:ext>
            </a:extLst>
          </p:cNvPr>
          <p:cNvCxnSpPr>
            <a:cxnSpLocks/>
            <a:stCxn id="6" idx="3"/>
            <a:endCxn id="29" idx="1"/>
          </p:cNvCxnSpPr>
          <p:nvPr/>
        </p:nvCxnSpPr>
        <p:spPr>
          <a:xfrm flipV="1">
            <a:off x="2675646" y="3335171"/>
            <a:ext cx="635793" cy="20912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580712" y="5017545"/>
            <a:ext cx="454496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PE" sz="1200" dirty="0"/>
              <a:t>El focos de calor es la representación del fuego activo que se desarrolla sobre cobertura vegetal, que puede representar quemas agrícolas o incendios forestales.</a:t>
            </a:r>
          </a:p>
        </p:txBody>
      </p:sp>
    </p:spTree>
    <p:extLst>
      <p:ext uri="{BB962C8B-B14F-4D97-AF65-F5344CB8AC3E}">
        <p14:creationId xmlns:p14="http://schemas.microsoft.com/office/powerpoint/2010/main" val="314962646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ángulo: esquinas redondeadas 3">
            <a:extLst>
              <a:ext uri="{FF2B5EF4-FFF2-40B4-BE49-F238E27FC236}">
                <a16:creationId xmlns="" xmlns:a16="http://schemas.microsoft.com/office/drawing/2014/main" id="{D72045EB-A389-4D3A-A520-FF4615658D79}"/>
              </a:ext>
            </a:extLst>
          </p:cNvPr>
          <p:cNvSpPr/>
          <p:nvPr/>
        </p:nvSpPr>
        <p:spPr>
          <a:xfrm>
            <a:off x="1452475" y="2394947"/>
            <a:ext cx="974725" cy="541338"/>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tx1"/>
                </a:solidFill>
              </a:rPr>
              <a:t>Correo de alerta</a:t>
            </a:r>
          </a:p>
        </p:txBody>
      </p:sp>
      <p:sp>
        <p:nvSpPr>
          <p:cNvPr id="5" name="CuadroTexto 8">
            <a:extLst>
              <a:ext uri="{FF2B5EF4-FFF2-40B4-BE49-F238E27FC236}">
                <a16:creationId xmlns="" xmlns:a16="http://schemas.microsoft.com/office/drawing/2014/main" id="{EF76867B-213B-4160-BBEC-0355227C97C6}"/>
              </a:ext>
            </a:extLst>
          </p:cNvPr>
          <p:cNvSpPr txBox="1">
            <a:spLocks noChangeArrowheads="1"/>
          </p:cNvSpPr>
          <p:nvPr/>
        </p:nvSpPr>
        <p:spPr bwMode="auto">
          <a:xfrm>
            <a:off x="361062" y="2342451"/>
            <a:ext cx="897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PE" sz="1200" b="1" dirty="0"/>
              <a:t>Reportes de Focos de Calor</a:t>
            </a:r>
          </a:p>
        </p:txBody>
      </p:sp>
      <p:sp>
        <p:nvSpPr>
          <p:cNvPr id="6" name="Rectángulo: esquinas redondeadas 5">
            <a:extLst>
              <a:ext uri="{FF2B5EF4-FFF2-40B4-BE49-F238E27FC236}">
                <a16:creationId xmlns="" xmlns:a16="http://schemas.microsoft.com/office/drawing/2014/main" id="{9A91E149-76C1-458E-AB97-F3BFB3391A85}"/>
              </a:ext>
            </a:extLst>
          </p:cNvPr>
          <p:cNvSpPr/>
          <p:nvPr/>
        </p:nvSpPr>
        <p:spPr>
          <a:xfrm>
            <a:off x="1452475" y="3272835"/>
            <a:ext cx="974725" cy="542925"/>
          </a:xfrm>
          <a:prstGeom prst="roundRect">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bg1"/>
                </a:solidFill>
              </a:rPr>
              <a:t>Aplicativo Focos de Calor</a:t>
            </a:r>
          </a:p>
        </p:txBody>
      </p:sp>
      <p:cxnSp>
        <p:nvCxnSpPr>
          <p:cNvPr id="7" name="Conector: angular 6">
            <a:extLst>
              <a:ext uri="{FF2B5EF4-FFF2-40B4-BE49-F238E27FC236}">
                <a16:creationId xmlns="" xmlns:a16="http://schemas.microsoft.com/office/drawing/2014/main" id="{88419038-487A-4608-9C0B-607E0F67B1DC}"/>
              </a:ext>
            </a:extLst>
          </p:cNvPr>
          <p:cNvCxnSpPr>
            <a:cxnSpLocks/>
            <a:stCxn id="5" idx="3"/>
            <a:endCxn id="4" idx="1"/>
          </p:cNvCxnSpPr>
          <p:nvPr/>
        </p:nvCxnSpPr>
        <p:spPr>
          <a:xfrm flipV="1">
            <a:off x="1258349" y="2665616"/>
            <a:ext cx="194126" cy="1"/>
          </a:xfrm>
          <a:prstGeom prst="bentConnector3">
            <a:avLst>
              <a:gd name="adj1" fmla="val 50000"/>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Conector: angular 7">
            <a:extLst>
              <a:ext uri="{FF2B5EF4-FFF2-40B4-BE49-F238E27FC236}">
                <a16:creationId xmlns="" xmlns:a16="http://schemas.microsoft.com/office/drawing/2014/main" id="{88634C6C-051E-4B34-905B-A89758099717}"/>
              </a:ext>
            </a:extLst>
          </p:cNvPr>
          <p:cNvCxnSpPr>
            <a:cxnSpLocks/>
            <a:stCxn id="5" idx="2"/>
            <a:endCxn id="6" idx="1"/>
          </p:cNvCxnSpPr>
          <p:nvPr/>
        </p:nvCxnSpPr>
        <p:spPr>
          <a:xfrm rot="16200000" flipH="1">
            <a:off x="853332" y="2945155"/>
            <a:ext cx="555516" cy="642769"/>
          </a:xfrm>
          <a:prstGeom prst="bentConnector2">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Rectángulo: esquinas redondeadas 8">
            <a:extLst>
              <a:ext uri="{FF2B5EF4-FFF2-40B4-BE49-F238E27FC236}">
                <a16:creationId xmlns="" xmlns:a16="http://schemas.microsoft.com/office/drawing/2014/main" id="{26F79A69-DC7C-45AF-B7BB-F8E6A9592018}"/>
              </a:ext>
            </a:extLst>
          </p:cNvPr>
          <p:cNvSpPr/>
          <p:nvPr/>
        </p:nvSpPr>
        <p:spPr>
          <a:xfrm>
            <a:off x="1452475" y="4152310"/>
            <a:ext cx="974725" cy="541337"/>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tx1"/>
                </a:solidFill>
              </a:rPr>
              <a:t>GEOSERFOR</a:t>
            </a:r>
          </a:p>
        </p:txBody>
      </p:sp>
      <p:cxnSp>
        <p:nvCxnSpPr>
          <p:cNvPr id="10" name="Conector: angular 9">
            <a:extLst>
              <a:ext uri="{FF2B5EF4-FFF2-40B4-BE49-F238E27FC236}">
                <a16:creationId xmlns="" xmlns:a16="http://schemas.microsoft.com/office/drawing/2014/main" id="{07D52412-5CA4-43E4-9156-1EAD34D8D43D}"/>
              </a:ext>
            </a:extLst>
          </p:cNvPr>
          <p:cNvCxnSpPr>
            <a:cxnSpLocks/>
            <a:stCxn id="5" idx="2"/>
            <a:endCxn id="9" idx="1"/>
          </p:cNvCxnSpPr>
          <p:nvPr/>
        </p:nvCxnSpPr>
        <p:spPr>
          <a:xfrm rot="16200000" flipH="1">
            <a:off x="413992" y="3384495"/>
            <a:ext cx="1434197" cy="642769"/>
          </a:xfrm>
          <a:prstGeom prst="bentConnector2">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ítulo 1">
            <a:extLst>
              <a:ext uri="{FF2B5EF4-FFF2-40B4-BE49-F238E27FC236}">
                <a16:creationId xmlns="" xmlns:a16="http://schemas.microsoft.com/office/drawing/2014/main" id="{51D09940-1B8E-4984-A220-206661D8C49E}"/>
              </a:ext>
            </a:extLst>
          </p:cNvPr>
          <p:cNvSpPr>
            <a:spLocks noGrp="1"/>
          </p:cNvSpPr>
          <p:nvPr>
            <p:ph type="title"/>
          </p:nvPr>
        </p:nvSpPr>
        <p:spPr>
          <a:xfrm>
            <a:off x="461730" y="429513"/>
            <a:ext cx="8229600" cy="857250"/>
          </a:xfrm>
        </p:spPr>
        <p:txBody>
          <a:bodyPr>
            <a:normAutofit/>
          </a:bodyPr>
          <a:lstStyle/>
          <a:p>
            <a:pPr algn="l"/>
            <a:r>
              <a:rPr lang="es-PE" altLang="es-PE" sz="3200" b="1" dirty="0"/>
              <a:t>Prevención de Incendios Forestales</a:t>
            </a:r>
          </a:p>
        </p:txBody>
      </p:sp>
      <p:sp>
        <p:nvSpPr>
          <p:cNvPr id="32" name="CuadroTexto 8">
            <a:extLst>
              <a:ext uri="{FF2B5EF4-FFF2-40B4-BE49-F238E27FC236}">
                <a16:creationId xmlns="" xmlns:a16="http://schemas.microsoft.com/office/drawing/2014/main" id="{A9454224-ACDF-4589-A68F-106A7F52A03B}"/>
              </a:ext>
            </a:extLst>
          </p:cNvPr>
          <p:cNvSpPr txBox="1">
            <a:spLocks noChangeArrowheads="1"/>
          </p:cNvSpPr>
          <p:nvPr/>
        </p:nvSpPr>
        <p:spPr bwMode="auto">
          <a:xfrm>
            <a:off x="497705" y="1494547"/>
            <a:ext cx="2813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PE"/>
            </a:defPPr>
            <a:lvl1pPr algn="ctr">
              <a:spcBef>
                <a:spcPct val="0"/>
              </a:spcBef>
              <a:buFontTx/>
              <a:buNone/>
              <a:defRPr sz="1600" b="1">
                <a:solidFill>
                  <a:srgbClr val="FF000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S PGothic" panose="020B0600070205080204" pitchFamily="34" charset="-128"/>
              </a:defRPr>
            </a:lvl9pPr>
          </a:lstStyle>
          <a:p>
            <a:r>
              <a:rPr lang="es-ES" altLang="es-PE" dirty="0"/>
              <a:t>Medios de difusión de la alerta temprana</a:t>
            </a:r>
          </a:p>
        </p:txBody>
      </p:sp>
      <p:sp>
        <p:nvSpPr>
          <p:cNvPr id="14" name="Rectángulo 13">
            <a:extLst>
              <a:ext uri="{FF2B5EF4-FFF2-40B4-BE49-F238E27FC236}">
                <a16:creationId xmlns="" xmlns:a16="http://schemas.microsoft.com/office/drawing/2014/main" id="{B56FA640-03CD-4FF9-B061-CC931C251D47}"/>
              </a:ext>
            </a:extLst>
          </p:cNvPr>
          <p:cNvSpPr/>
          <p:nvPr/>
        </p:nvSpPr>
        <p:spPr>
          <a:xfrm>
            <a:off x="2819142" y="3266539"/>
            <a:ext cx="2102105" cy="2893100"/>
          </a:xfrm>
          <a:prstGeom prst="rect">
            <a:avLst/>
          </a:prstGeom>
        </p:spPr>
        <p:txBody>
          <a:bodyPr wrap="square">
            <a:spAutoFit/>
          </a:bodyPr>
          <a:lstStyle/>
          <a:p>
            <a:r>
              <a:rPr lang="es-PE" sz="2000" b="0" i="0" u="none" strike="noStrike" baseline="0" dirty="0">
                <a:solidFill>
                  <a:srgbClr val="000000"/>
                </a:solidFill>
                <a:latin typeface="Calibri" panose="020F0502020204030204" pitchFamily="34" charset="0"/>
              </a:rPr>
              <a:t>Ruta</a:t>
            </a:r>
            <a:r>
              <a:rPr lang="es-PE" sz="2000" b="0" i="0" u="none" strike="noStrike" dirty="0">
                <a:solidFill>
                  <a:srgbClr val="000000"/>
                </a:solidFill>
                <a:latin typeface="Calibri" panose="020F0502020204030204" pitchFamily="34" charset="0"/>
              </a:rPr>
              <a:t> a los reportes de focos de calor</a:t>
            </a:r>
            <a:r>
              <a:rPr lang="es-PE" sz="2000" b="0" i="0" u="none" strike="noStrike" baseline="0" dirty="0">
                <a:solidFill>
                  <a:srgbClr val="000000"/>
                </a:solidFill>
                <a:latin typeface="Calibri" panose="020F0502020204030204" pitchFamily="34" charset="0"/>
              </a:rPr>
              <a:t> </a:t>
            </a:r>
          </a:p>
          <a:p>
            <a:endParaRPr lang="es-PE" sz="2400" b="0" i="0" u="none" strike="noStrike" baseline="0" dirty="0">
              <a:solidFill>
                <a:srgbClr val="000000"/>
              </a:solidFill>
              <a:latin typeface="Calibri" panose="020F0502020204030204" pitchFamily="34" charset="0"/>
            </a:endParaRPr>
          </a:p>
          <a:p>
            <a:pPr algn="just"/>
            <a:r>
              <a:rPr lang="es-PE" sz="1400" b="1" dirty="0">
                <a:latin typeface="Calibri" panose="020F0502020204030204" pitchFamily="34" charset="0"/>
              </a:rPr>
              <a:t>En la primera fila ubique la pestaña </a:t>
            </a:r>
            <a:r>
              <a:rPr lang="es-PE" sz="1400" b="1" dirty="0">
                <a:solidFill>
                  <a:schemeClr val="accent1">
                    <a:lumMod val="75000"/>
                  </a:schemeClr>
                </a:solidFill>
                <a:latin typeface="Calibri" panose="020F0502020204030204" pitchFamily="34" charset="0"/>
              </a:rPr>
              <a:t>SNIFFS</a:t>
            </a:r>
            <a:r>
              <a:rPr lang="es-PE" sz="1400" dirty="0">
                <a:solidFill>
                  <a:srgbClr val="000000"/>
                </a:solidFill>
                <a:latin typeface="Calibri" panose="020F0502020204030204" pitchFamily="34" charset="0"/>
              </a:rPr>
              <a:t>.</a:t>
            </a:r>
          </a:p>
          <a:p>
            <a:pPr algn="just"/>
            <a:endParaRPr lang="es-PE" sz="1400" dirty="0">
              <a:solidFill>
                <a:srgbClr val="000000"/>
              </a:solidFill>
              <a:latin typeface="Calibri" panose="020F0502020204030204" pitchFamily="34" charset="0"/>
            </a:endParaRPr>
          </a:p>
          <a:p>
            <a:pPr algn="just"/>
            <a:r>
              <a:rPr lang="es-PE" sz="1400" b="1" dirty="0">
                <a:solidFill>
                  <a:srgbClr val="000000"/>
                </a:solidFill>
                <a:latin typeface="Calibri" panose="020F0502020204030204" pitchFamily="34" charset="0"/>
              </a:rPr>
              <a:t>Luego, ingrese al </a:t>
            </a:r>
            <a:r>
              <a:rPr lang="es-PE" sz="1400" b="1" dirty="0">
                <a:solidFill>
                  <a:schemeClr val="accent1">
                    <a:lumMod val="75000"/>
                  </a:schemeClr>
                </a:solidFill>
                <a:latin typeface="Calibri" panose="020F0502020204030204" pitchFamily="34" charset="0"/>
              </a:rPr>
              <a:t>Módulo de Monitoreo del Patrimonio Forestal.</a:t>
            </a:r>
          </a:p>
          <a:p>
            <a:endParaRPr lang="es-PE" sz="1400" dirty="0">
              <a:solidFill>
                <a:srgbClr val="000000"/>
              </a:solidFill>
              <a:latin typeface="Calibri" panose="020F0502020204030204" pitchFamily="34" charset="0"/>
            </a:endParaRPr>
          </a:p>
        </p:txBody>
      </p:sp>
      <p:grpSp>
        <p:nvGrpSpPr>
          <p:cNvPr id="15" name="Grupo 14">
            <a:extLst>
              <a:ext uri="{FF2B5EF4-FFF2-40B4-BE49-F238E27FC236}">
                <a16:creationId xmlns="" xmlns:a16="http://schemas.microsoft.com/office/drawing/2014/main" id="{E2AC4B2E-79FC-4D3F-92BA-53E56509B000}"/>
              </a:ext>
            </a:extLst>
          </p:cNvPr>
          <p:cNvGrpSpPr/>
          <p:nvPr/>
        </p:nvGrpSpPr>
        <p:grpSpPr>
          <a:xfrm>
            <a:off x="5353987" y="1494547"/>
            <a:ext cx="6340308" cy="4570419"/>
            <a:chOff x="4204785" y="1371230"/>
            <a:chExt cx="7074215" cy="5116615"/>
          </a:xfrm>
        </p:grpSpPr>
        <p:pic>
          <p:nvPicPr>
            <p:cNvPr id="16" name="Imagen 15">
              <a:extLst>
                <a:ext uri="{FF2B5EF4-FFF2-40B4-BE49-F238E27FC236}">
                  <a16:creationId xmlns="" xmlns:a16="http://schemas.microsoft.com/office/drawing/2014/main" id="{56419C16-99BF-4ECB-9CF8-9C535CB9E269}"/>
                </a:ext>
              </a:extLst>
            </p:cNvPr>
            <p:cNvPicPr>
              <a:picLocks noChangeAspect="1"/>
            </p:cNvPicPr>
            <p:nvPr/>
          </p:nvPicPr>
          <p:blipFill>
            <a:blip r:embed="rId4"/>
            <a:stretch>
              <a:fillRect/>
            </a:stretch>
          </p:blipFill>
          <p:spPr>
            <a:xfrm>
              <a:off x="4204785" y="1371230"/>
              <a:ext cx="7074215" cy="5116615"/>
            </a:xfrm>
            <a:prstGeom prst="rect">
              <a:avLst/>
            </a:prstGeom>
          </p:spPr>
        </p:pic>
        <p:sp>
          <p:nvSpPr>
            <p:cNvPr id="17" name="Rectángulo: esquinas redondeadas 16">
              <a:extLst>
                <a:ext uri="{FF2B5EF4-FFF2-40B4-BE49-F238E27FC236}">
                  <a16:creationId xmlns="" xmlns:a16="http://schemas.microsoft.com/office/drawing/2014/main" id="{DA29B049-C038-4902-ADF8-6751C4CE4747}"/>
                </a:ext>
              </a:extLst>
            </p:cNvPr>
            <p:cNvSpPr/>
            <p:nvPr/>
          </p:nvSpPr>
          <p:spPr>
            <a:xfrm>
              <a:off x="7850949" y="1719743"/>
              <a:ext cx="1041381" cy="50334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Rectángulo: esquinas redondeadas 17">
              <a:extLst>
                <a:ext uri="{FF2B5EF4-FFF2-40B4-BE49-F238E27FC236}">
                  <a16:creationId xmlns="" xmlns:a16="http://schemas.microsoft.com/office/drawing/2014/main" id="{0C66FC75-E008-46F9-8183-96887F94A068}"/>
                </a:ext>
              </a:extLst>
            </p:cNvPr>
            <p:cNvSpPr/>
            <p:nvPr/>
          </p:nvSpPr>
          <p:spPr>
            <a:xfrm>
              <a:off x="4555473" y="3346498"/>
              <a:ext cx="2155720" cy="35591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cxnSp>
        <p:nvCxnSpPr>
          <p:cNvPr id="23" name="Conector: angular 22">
            <a:extLst>
              <a:ext uri="{FF2B5EF4-FFF2-40B4-BE49-F238E27FC236}">
                <a16:creationId xmlns="" xmlns:a16="http://schemas.microsoft.com/office/drawing/2014/main" id="{7285BEC4-194B-443A-BC76-6E25728F0D72}"/>
              </a:ext>
            </a:extLst>
          </p:cNvPr>
          <p:cNvCxnSpPr>
            <a:stCxn id="6" idx="3"/>
            <a:endCxn id="14" idx="1"/>
          </p:cNvCxnSpPr>
          <p:nvPr/>
        </p:nvCxnSpPr>
        <p:spPr>
          <a:xfrm>
            <a:off x="2427200" y="3544298"/>
            <a:ext cx="391942" cy="1168791"/>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85537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ángulo: esquinas redondeadas 3">
            <a:extLst>
              <a:ext uri="{FF2B5EF4-FFF2-40B4-BE49-F238E27FC236}">
                <a16:creationId xmlns="" xmlns:a16="http://schemas.microsoft.com/office/drawing/2014/main" id="{D72045EB-A389-4D3A-A520-FF4615658D79}"/>
              </a:ext>
            </a:extLst>
          </p:cNvPr>
          <p:cNvSpPr/>
          <p:nvPr/>
        </p:nvSpPr>
        <p:spPr>
          <a:xfrm>
            <a:off x="1452475" y="2394947"/>
            <a:ext cx="974725" cy="541338"/>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tx1"/>
                </a:solidFill>
              </a:rPr>
              <a:t>Correo de alerta</a:t>
            </a:r>
          </a:p>
        </p:txBody>
      </p:sp>
      <p:sp>
        <p:nvSpPr>
          <p:cNvPr id="5" name="CuadroTexto 8">
            <a:extLst>
              <a:ext uri="{FF2B5EF4-FFF2-40B4-BE49-F238E27FC236}">
                <a16:creationId xmlns="" xmlns:a16="http://schemas.microsoft.com/office/drawing/2014/main" id="{EF76867B-213B-4160-BBEC-0355227C97C6}"/>
              </a:ext>
            </a:extLst>
          </p:cNvPr>
          <p:cNvSpPr txBox="1">
            <a:spLocks noChangeArrowheads="1"/>
          </p:cNvSpPr>
          <p:nvPr/>
        </p:nvSpPr>
        <p:spPr bwMode="auto">
          <a:xfrm>
            <a:off x="361062" y="2342451"/>
            <a:ext cx="897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PE" sz="1200" b="1" dirty="0"/>
              <a:t>Reportes de Focos de Calor</a:t>
            </a:r>
          </a:p>
        </p:txBody>
      </p:sp>
      <p:sp>
        <p:nvSpPr>
          <p:cNvPr id="6" name="Rectángulo: esquinas redondeadas 5">
            <a:extLst>
              <a:ext uri="{FF2B5EF4-FFF2-40B4-BE49-F238E27FC236}">
                <a16:creationId xmlns="" xmlns:a16="http://schemas.microsoft.com/office/drawing/2014/main" id="{9A91E149-76C1-458E-AB97-F3BFB3391A85}"/>
              </a:ext>
            </a:extLst>
          </p:cNvPr>
          <p:cNvSpPr/>
          <p:nvPr/>
        </p:nvSpPr>
        <p:spPr>
          <a:xfrm>
            <a:off x="1452475" y="3272835"/>
            <a:ext cx="974725" cy="542925"/>
          </a:xfrm>
          <a:prstGeom prst="roundRect">
            <a:avLst/>
          </a:prstGeom>
          <a:solidFill>
            <a:schemeClr val="accent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bg1"/>
                </a:solidFill>
              </a:rPr>
              <a:t>Aplicativo Focos de Calor</a:t>
            </a:r>
          </a:p>
        </p:txBody>
      </p:sp>
      <p:cxnSp>
        <p:nvCxnSpPr>
          <p:cNvPr id="7" name="Conector: angular 6">
            <a:extLst>
              <a:ext uri="{FF2B5EF4-FFF2-40B4-BE49-F238E27FC236}">
                <a16:creationId xmlns="" xmlns:a16="http://schemas.microsoft.com/office/drawing/2014/main" id="{88419038-487A-4608-9C0B-607E0F67B1DC}"/>
              </a:ext>
            </a:extLst>
          </p:cNvPr>
          <p:cNvCxnSpPr>
            <a:cxnSpLocks/>
            <a:stCxn id="5" idx="3"/>
            <a:endCxn id="4" idx="1"/>
          </p:cNvCxnSpPr>
          <p:nvPr/>
        </p:nvCxnSpPr>
        <p:spPr>
          <a:xfrm flipV="1">
            <a:off x="1258349" y="2665616"/>
            <a:ext cx="194126" cy="1"/>
          </a:xfrm>
          <a:prstGeom prst="bentConnector3">
            <a:avLst>
              <a:gd name="adj1" fmla="val 50000"/>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Conector: angular 7">
            <a:extLst>
              <a:ext uri="{FF2B5EF4-FFF2-40B4-BE49-F238E27FC236}">
                <a16:creationId xmlns="" xmlns:a16="http://schemas.microsoft.com/office/drawing/2014/main" id="{88634C6C-051E-4B34-905B-A89758099717}"/>
              </a:ext>
            </a:extLst>
          </p:cNvPr>
          <p:cNvCxnSpPr>
            <a:cxnSpLocks/>
            <a:stCxn id="5" idx="2"/>
            <a:endCxn id="6" idx="1"/>
          </p:cNvCxnSpPr>
          <p:nvPr/>
        </p:nvCxnSpPr>
        <p:spPr>
          <a:xfrm rot="16200000" flipH="1">
            <a:off x="853332" y="2945155"/>
            <a:ext cx="555516" cy="642769"/>
          </a:xfrm>
          <a:prstGeom prst="bentConnector2">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Rectángulo: esquinas redondeadas 8">
            <a:extLst>
              <a:ext uri="{FF2B5EF4-FFF2-40B4-BE49-F238E27FC236}">
                <a16:creationId xmlns="" xmlns:a16="http://schemas.microsoft.com/office/drawing/2014/main" id="{26F79A69-DC7C-45AF-B7BB-F8E6A9592018}"/>
              </a:ext>
            </a:extLst>
          </p:cNvPr>
          <p:cNvSpPr/>
          <p:nvPr/>
        </p:nvSpPr>
        <p:spPr>
          <a:xfrm>
            <a:off x="1452475" y="4152310"/>
            <a:ext cx="974725" cy="541337"/>
          </a:xfrm>
          <a:prstGeom prst="roundRect">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PE" sz="1000" b="1" dirty="0">
                <a:solidFill>
                  <a:schemeClr val="tx1"/>
                </a:solidFill>
              </a:rPr>
              <a:t>GEOSERFOR</a:t>
            </a:r>
          </a:p>
        </p:txBody>
      </p:sp>
      <p:cxnSp>
        <p:nvCxnSpPr>
          <p:cNvPr id="10" name="Conector: angular 9">
            <a:extLst>
              <a:ext uri="{FF2B5EF4-FFF2-40B4-BE49-F238E27FC236}">
                <a16:creationId xmlns="" xmlns:a16="http://schemas.microsoft.com/office/drawing/2014/main" id="{07D52412-5CA4-43E4-9156-1EAD34D8D43D}"/>
              </a:ext>
            </a:extLst>
          </p:cNvPr>
          <p:cNvCxnSpPr>
            <a:cxnSpLocks/>
            <a:stCxn id="5" idx="2"/>
            <a:endCxn id="9" idx="1"/>
          </p:cNvCxnSpPr>
          <p:nvPr/>
        </p:nvCxnSpPr>
        <p:spPr>
          <a:xfrm rot="16200000" flipH="1">
            <a:off x="413992" y="3384495"/>
            <a:ext cx="1434197" cy="642769"/>
          </a:xfrm>
          <a:prstGeom prst="bentConnector2">
            <a:avLst/>
          </a:prstGeom>
          <a:ln w="19050" cap="flat" cmpd="sng" algn="ctr">
            <a:solidFill>
              <a:schemeClr val="accent6"/>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ítulo 1">
            <a:extLst>
              <a:ext uri="{FF2B5EF4-FFF2-40B4-BE49-F238E27FC236}">
                <a16:creationId xmlns="" xmlns:a16="http://schemas.microsoft.com/office/drawing/2014/main" id="{51D09940-1B8E-4984-A220-206661D8C49E}"/>
              </a:ext>
            </a:extLst>
          </p:cNvPr>
          <p:cNvSpPr>
            <a:spLocks noGrp="1"/>
          </p:cNvSpPr>
          <p:nvPr>
            <p:ph type="title"/>
          </p:nvPr>
        </p:nvSpPr>
        <p:spPr>
          <a:xfrm>
            <a:off x="461730" y="429513"/>
            <a:ext cx="8229600" cy="857250"/>
          </a:xfrm>
        </p:spPr>
        <p:txBody>
          <a:bodyPr>
            <a:normAutofit/>
          </a:bodyPr>
          <a:lstStyle/>
          <a:p>
            <a:pPr algn="l"/>
            <a:r>
              <a:rPr lang="es-PE" altLang="es-PE" sz="3200" b="1" dirty="0"/>
              <a:t>Prevención de Incendios Forestales</a:t>
            </a:r>
          </a:p>
        </p:txBody>
      </p:sp>
      <p:sp>
        <p:nvSpPr>
          <p:cNvPr id="32" name="CuadroTexto 8">
            <a:extLst>
              <a:ext uri="{FF2B5EF4-FFF2-40B4-BE49-F238E27FC236}">
                <a16:creationId xmlns="" xmlns:a16="http://schemas.microsoft.com/office/drawing/2014/main" id="{A9454224-ACDF-4589-A68F-106A7F52A03B}"/>
              </a:ext>
            </a:extLst>
          </p:cNvPr>
          <p:cNvSpPr txBox="1">
            <a:spLocks noChangeArrowheads="1"/>
          </p:cNvSpPr>
          <p:nvPr/>
        </p:nvSpPr>
        <p:spPr bwMode="auto">
          <a:xfrm>
            <a:off x="497705" y="1494547"/>
            <a:ext cx="28137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PE"/>
            </a:defPPr>
            <a:lvl1pPr algn="ctr">
              <a:spcBef>
                <a:spcPct val="0"/>
              </a:spcBef>
              <a:buFontTx/>
              <a:buNone/>
              <a:defRPr sz="1600" b="1">
                <a:solidFill>
                  <a:srgbClr val="FF000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MS PGothic" panose="020B0600070205080204" pitchFamily="34" charset="-128"/>
              </a:defRPr>
            </a:lvl9pPr>
          </a:lstStyle>
          <a:p>
            <a:r>
              <a:rPr lang="es-ES" altLang="es-PE" dirty="0"/>
              <a:t>Medios de difusión de la alerta temprana</a:t>
            </a:r>
          </a:p>
        </p:txBody>
      </p:sp>
      <p:sp>
        <p:nvSpPr>
          <p:cNvPr id="19" name="Rectángulo 18">
            <a:extLst>
              <a:ext uri="{FF2B5EF4-FFF2-40B4-BE49-F238E27FC236}">
                <a16:creationId xmlns="" xmlns:a16="http://schemas.microsoft.com/office/drawing/2014/main" id="{B21035EF-D193-4108-A0BD-16FD62531831}"/>
              </a:ext>
            </a:extLst>
          </p:cNvPr>
          <p:cNvSpPr/>
          <p:nvPr/>
        </p:nvSpPr>
        <p:spPr>
          <a:xfrm>
            <a:off x="2997952" y="3144565"/>
            <a:ext cx="1971615" cy="3170099"/>
          </a:xfrm>
          <a:prstGeom prst="rect">
            <a:avLst/>
          </a:prstGeom>
        </p:spPr>
        <p:txBody>
          <a:bodyPr wrap="square">
            <a:spAutoFit/>
          </a:bodyPr>
          <a:lstStyle/>
          <a:p>
            <a:r>
              <a:rPr lang="es-PE" sz="2000" b="0" i="0" u="none" strike="noStrike" baseline="0" dirty="0">
                <a:solidFill>
                  <a:srgbClr val="000000"/>
                </a:solidFill>
                <a:latin typeface="Calibri" panose="020F0502020204030204" pitchFamily="34" charset="0"/>
              </a:rPr>
              <a:t>Ruta</a:t>
            </a:r>
            <a:r>
              <a:rPr lang="es-PE" sz="2000" b="0" i="0" u="none" strike="noStrike" dirty="0">
                <a:solidFill>
                  <a:srgbClr val="000000"/>
                </a:solidFill>
                <a:latin typeface="Calibri" panose="020F0502020204030204" pitchFamily="34" charset="0"/>
              </a:rPr>
              <a:t> a los reportes de focos de calor</a:t>
            </a:r>
            <a:r>
              <a:rPr lang="es-PE" sz="2000" b="0" i="0" u="none" strike="noStrike" baseline="0" dirty="0">
                <a:solidFill>
                  <a:srgbClr val="000000"/>
                </a:solidFill>
                <a:latin typeface="Calibri" panose="020F0502020204030204" pitchFamily="34" charset="0"/>
              </a:rPr>
              <a:t> </a:t>
            </a:r>
          </a:p>
          <a:p>
            <a:pPr algn="just"/>
            <a:r>
              <a:rPr lang="es-PE" sz="1400" dirty="0">
                <a:latin typeface="Calibri" panose="020F0502020204030204" pitchFamily="34" charset="0"/>
              </a:rPr>
              <a:t>Ubique el </a:t>
            </a:r>
            <a:r>
              <a:rPr lang="es-PE" sz="1400" dirty="0">
                <a:solidFill>
                  <a:schemeClr val="accent1">
                    <a:lumMod val="75000"/>
                  </a:schemeClr>
                </a:solidFill>
                <a:latin typeface="Calibri" panose="020F0502020204030204" pitchFamily="34" charset="0"/>
              </a:rPr>
              <a:t>Submódulo de Monitoreo Satelital Forestal</a:t>
            </a:r>
            <a:r>
              <a:rPr lang="es-PE" sz="1400" dirty="0">
                <a:solidFill>
                  <a:srgbClr val="000000"/>
                </a:solidFill>
                <a:latin typeface="Calibri" panose="020F0502020204030204" pitchFamily="34" charset="0"/>
              </a:rPr>
              <a:t>, seleccione  la opción de Aplicativos de Monitoreo, y aplique en </a:t>
            </a:r>
            <a:r>
              <a:rPr lang="es-PE" sz="1400" b="1" dirty="0">
                <a:solidFill>
                  <a:schemeClr val="accent1">
                    <a:lumMod val="75000"/>
                  </a:schemeClr>
                </a:solidFill>
                <a:latin typeface="Calibri" panose="020F0502020204030204" pitchFamily="34" charset="0"/>
              </a:rPr>
              <a:t>Focos de Calor y podrá observar el mapa del Perú y los departamentos con focos de calor.</a:t>
            </a:r>
          </a:p>
        </p:txBody>
      </p:sp>
      <p:grpSp>
        <p:nvGrpSpPr>
          <p:cNvPr id="20" name="Grupo 19">
            <a:extLst>
              <a:ext uri="{FF2B5EF4-FFF2-40B4-BE49-F238E27FC236}">
                <a16:creationId xmlns="" xmlns:a16="http://schemas.microsoft.com/office/drawing/2014/main" id="{2ACEB44E-BDA6-499C-BE0A-8BC45D62D3EC}"/>
              </a:ext>
            </a:extLst>
          </p:cNvPr>
          <p:cNvGrpSpPr/>
          <p:nvPr/>
        </p:nvGrpSpPr>
        <p:grpSpPr>
          <a:xfrm>
            <a:off x="5388768" y="1304848"/>
            <a:ext cx="6305527" cy="4841027"/>
            <a:chOff x="4211273" y="1281597"/>
            <a:chExt cx="7176785" cy="5186039"/>
          </a:xfrm>
        </p:grpSpPr>
        <p:pic>
          <p:nvPicPr>
            <p:cNvPr id="21" name="Imagen 20">
              <a:extLst>
                <a:ext uri="{FF2B5EF4-FFF2-40B4-BE49-F238E27FC236}">
                  <a16:creationId xmlns="" xmlns:a16="http://schemas.microsoft.com/office/drawing/2014/main" id="{A96B720A-C6EC-47DC-8CA3-4BE39281737E}"/>
                </a:ext>
              </a:extLst>
            </p:cNvPr>
            <p:cNvPicPr>
              <a:picLocks noChangeAspect="1"/>
            </p:cNvPicPr>
            <p:nvPr/>
          </p:nvPicPr>
          <p:blipFill>
            <a:blip r:embed="rId4"/>
            <a:stretch>
              <a:fillRect/>
            </a:stretch>
          </p:blipFill>
          <p:spPr>
            <a:xfrm>
              <a:off x="4211273" y="1281597"/>
              <a:ext cx="7176785" cy="5186039"/>
            </a:xfrm>
            <a:prstGeom prst="rect">
              <a:avLst/>
            </a:prstGeom>
          </p:spPr>
        </p:pic>
        <p:sp>
          <p:nvSpPr>
            <p:cNvPr id="22" name="Rectángulo: esquinas redondeadas 21">
              <a:extLst>
                <a:ext uri="{FF2B5EF4-FFF2-40B4-BE49-F238E27FC236}">
                  <a16:creationId xmlns="" xmlns:a16="http://schemas.microsoft.com/office/drawing/2014/main" id="{3B0FC605-B37F-4BE4-A290-6059735826BD}"/>
                </a:ext>
              </a:extLst>
            </p:cNvPr>
            <p:cNvSpPr/>
            <p:nvPr/>
          </p:nvSpPr>
          <p:spPr>
            <a:xfrm>
              <a:off x="8532556" y="4686672"/>
              <a:ext cx="821169" cy="39705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esquinas redondeadas 22">
              <a:extLst>
                <a:ext uri="{FF2B5EF4-FFF2-40B4-BE49-F238E27FC236}">
                  <a16:creationId xmlns="" xmlns:a16="http://schemas.microsoft.com/office/drawing/2014/main" id="{00F596FE-2C34-4FEC-B7A8-0AF23BD87809}"/>
                </a:ext>
              </a:extLst>
            </p:cNvPr>
            <p:cNvSpPr/>
            <p:nvPr/>
          </p:nvSpPr>
          <p:spPr>
            <a:xfrm>
              <a:off x="6773089" y="4789404"/>
              <a:ext cx="936394" cy="50334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cxnSp>
        <p:nvCxnSpPr>
          <p:cNvPr id="12" name="Conector: angular 11">
            <a:extLst>
              <a:ext uri="{FF2B5EF4-FFF2-40B4-BE49-F238E27FC236}">
                <a16:creationId xmlns="" xmlns:a16="http://schemas.microsoft.com/office/drawing/2014/main" id="{C64C6149-027F-4534-834F-65E86F5EE493}"/>
              </a:ext>
            </a:extLst>
          </p:cNvPr>
          <p:cNvCxnSpPr>
            <a:stCxn id="6" idx="3"/>
            <a:endCxn id="19" idx="1"/>
          </p:cNvCxnSpPr>
          <p:nvPr/>
        </p:nvCxnSpPr>
        <p:spPr>
          <a:xfrm>
            <a:off x="2427200" y="3544298"/>
            <a:ext cx="570752" cy="118531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34231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1928156E-F896-49AB-965A-2EA197A0CD2D}"/>
              </a:ext>
            </a:extLst>
          </p:cNvPr>
          <p:cNvSpPr/>
          <p:nvPr/>
        </p:nvSpPr>
        <p:spPr>
          <a:xfrm>
            <a:off x="652943" y="1852828"/>
            <a:ext cx="3457663" cy="2339102"/>
          </a:xfrm>
          <a:prstGeom prst="rect">
            <a:avLst/>
          </a:prstGeom>
        </p:spPr>
        <p:txBody>
          <a:bodyPr wrap="square">
            <a:spAutoFit/>
          </a:bodyPr>
          <a:lstStyle/>
          <a:p>
            <a:pPr algn="ctr"/>
            <a:r>
              <a:rPr lang="es-PE" sz="2400" b="1" dirty="0">
                <a:solidFill>
                  <a:srgbClr val="FF0000"/>
                </a:solidFill>
                <a:latin typeface="Calibri" panose="020F0502020204030204" pitchFamily="34" charset="0"/>
              </a:rPr>
              <a:t>Reporte Focos de Calor</a:t>
            </a:r>
          </a:p>
          <a:p>
            <a:pPr algn="just"/>
            <a:endParaRPr lang="es-PE" sz="2400" b="0" i="0" u="none" strike="noStrike" baseline="0" dirty="0">
              <a:solidFill>
                <a:srgbClr val="000000"/>
              </a:solidFill>
              <a:latin typeface="Calibri" panose="020F0502020204030204" pitchFamily="34" charset="0"/>
            </a:endParaRPr>
          </a:p>
          <a:p>
            <a:pPr algn="just"/>
            <a:r>
              <a:rPr lang="es-PE" sz="1400" b="1" dirty="0">
                <a:solidFill>
                  <a:srgbClr val="FF0000"/>
                </a:solidFill>
                <a:latin typeface="Calibri" panose="020F0502020204030204" pitchFamily="34" charset="0"/>
              </a:rPr>
              <a:t>Resumen nacional</a:t>
            </a:r>
            <a:r>
              <a:rPr lang="es-PE" sz="1400" dirty="0">
                <a:solidFill>
                  <a:schemeClr val="accent6">
                    <a:lumMod val="50000"/>
                  </a:schemeClr>
                </a:solidFill>
                <a:latin typeface="Calibri" panose="020F0502020204030204" pitchFamily="34" charset="0"/>
              </a:rPr>
              <a:t>, </a:t>
            </a:r>
            <a:r>
              <a:rPr lang="es-PE" sz="1400" dirty="0">
                <a:latin typeface="Calibri" panose="020F0502020204030204" pitchFamily="34" charset="0"/>
              </a:rPr>
              <a:t>de focos de calor de las últimas 24 horas por departamento mediante un mapa de densidad y un gráfico de barras.</a:t>
            </a:r>
          </a:p>
          <a:p>
            <a:pPr algn="just"/>
            <a:endParaRPr lang="es-PE" sz="1400" dirty="0">
              <a:latin typeface="Calibri" panose="020F0502020204030204" pitchFamily="34" charset="0"/>
            </a:endParaRPr>
          </a:p>
          <a:p>
            <a:pPr algn="just"/>
            <a:r>
              <a:rPr lang="es-PE" sz="1400" dirty="0">
                <a:latin typeface="Calibri" panose="020F0502020204030204" pitchFamily="34" charset="0"/>
              </a:rPr>
              <a:t>Clic derecho sobre el departamento o barra de interés.</a:t>
            </a:r>
          </a:p>
        </p:txBody>
      </p:sp>
      <p:pic>
        <p:nvPicPr>
          <p:cNvPr id="2" name="Imagen 1">
            <a:extLst>
              <a:ext uri="{FF2B5EF4-FFF2-40B4-BE49-F238E27FC236}">
                <a16:creationId xmlns="" xmlns:a16="http://schemas.microsoft.com/office/drawing/2014/main" id="{7C33A37A-A72E-49C9-9261-3DB99A783035}"/>
              </a:ext>
            </a:extLst>
          </p:cNvPr>
          <p:cNvPicPr>
            <a:picLocks noChangeAspect="1"/>
          </p:cNvPicPr>
          <p:nvPr/>
        </p:nvPicPr>
        <p:blipFill>
          <a:blip r:embed="rId3"/>
          <a:stretch>
            <a:fillRect/>
          </a:stretch>
        </p:blipFill>
        <p:spPr>
          <a:xfrm>
            <a:off x="4390022" y="1617959"/>
            <a:ext cx="6578015" cy="4480333"/>
          </a:xfrm>
          <a:prstGeom prst="rect">
            <a:avLst/>
          </a:prstGeom>
        </p:spPr>
      </p:pic>
      <p:sp>
        <p:nvSpPr>
          <p:cNvPr id="5" name="Título 1">
            <a:extLst>
              <a:ext uri="{FF2B5EF4-FFF2-40B4-BE49-F238E27FC236}">
                <a16:creationId xmlns="" xmlns:a16="http://schemas.microsoft.com/office/drawing/2014/main" id="{E6EAA6ED-76D1-4B7F-90BE-57B8F34A9200}"/>
              </a:ext>
            </a:extLst>
          </p:cNvPr>
          <p:cNvSpPr>
            <a:spLocks noGrp="1"/>
          </p:cNvSpPr>
          <p:nvPr>
            <p:ph type="title"/>
          </p:nvPr>
        </p:nvSpPr>
        <p:spPr>
          <a:xfrm>
            <a:off x="461730" y="429513"/>
            <a:ext cx="8229600" cy="857250"/>
          </a:xfrm>
        </p:spPr>
        <p:txBody>
          <a:bodyPr>
            <a:normAutofit/>
          </a:bodyPr>
          <a:lstStyle/>
          <a:p>
            <a:pPr algn="l"/>
            <a:r>
              <a:rPr lang="es-PE" altLang="es-PE" sz="3200" b="1" dirty="0"/>
              <a:t>Prevención de Incendios Forestales</a:t>
            </a:r>
          </a:p>
        </p:txBody>
      </p:sp>
      <p:sp>
        <p:nvSpPr>
          <p:cNvPr id="6" name="Flecha derecha 5"/>
          <p:cNvSpPr/>
          <p:nvPr/>
        </p:nvSpPr>
        <p:spPr>
          <a:xfrm rot="10171407">
            <a:off x="8701786" y="2697924"/>
            <a:ext cx="635369" cy="172914"/>
          </a:xfrm>
          <a:prstGeom prst="rightArrow">
            <a:avLst/>
          </a:prstGeom>
          <a:solidFill>
            <a:srgbClr val="66FF33"/>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3" name="CuadroTexto 2"/>
          <p:cNvSpPr txBox="1"/>
          <p:nvPr/>
        </p:nvSpPr>
        <p:spPr>
          <a:xfrm>
            <a:off x="9595555" y="2388554"/>
            <a:ext cx="2219038" cy="1077218"/>
          </a:xfrm>
          <a:prstGeom prst="rect">
            <a:avLst/>
          </a:prstGeom>
          <a:noFill/>
        </p:spPr>
        <p:txBody>
          <a:bodyPr wrap="square" rtlCol="0">
            <a:spAutoFit/>
          </a:bodyPr>
          <a:lstStyle/>
          <a:p>
            <a:r>
              <a:rPr lang="es-PE" sz="1600" dirty="0"/>
              <a:t>Clic derecho, observará los focos de calor en el departamento</a:t>
            </a:r>
          </a:p>
          <a:p>
            <a:endParaRPr lang="es-PE" sz="1600" dirty="0"/>
          </a:p>
        </p:txBody>
      </p:sp>
    </p:spTree>
    <p:extLst>
      <p:ext uri="{BB962C8B-B14F-4D97-AF65-F5344CB8AC3E}">
        <p14:creationId xmlns:p14="http://schemas.microsoft.com/office/powerpoint/2010/main" val="94825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2AC1445A-BCC1-4AC2-B4F5-AC04EF398994}"/>
              </a:ext>
            </a:extLst>
          </p:cNvPr>
          <p:cNvSpPr/>
          <p:nvPr/>
        </p:nvSpPr>
        <p:spPr>
          <a:xfrm>
            <a:off x="5450515" y="5947580"/>
            <a:ext cx="6483117" cy="369332"/>
          </a:xfrm>
          <a:prstGeom prst="rect">
            <a:avLst/>
          </a:prstGeom>
        </p:spPr>
        <p:txBody>
          <a:bodyPr wrap="square">
            <a:spAutoFit/>
          </a:bodyPr>
          <a:lstStyle/>
          <a:p>
            <a:pPr algn="ctr"/>
            <a:r>
              <a:rPr lang="es-PE" sz="900" dirty="0">
                <a:solidFill>
                  <a:srgbClr val="000000"/>
                </a:solidFill>
                <a:latin typeface="Segoe UI" panose="020B0502040204020203" pitchFamily="34" charset="0"/>
              </a:rPr>
              <a:t>Nota: En celeste  el gráfico de barras se puede visualizar la tabla de coordenadas de cada categoría territorial haciendo clic derecho en la barra de interés.</a:t>
            </a:r>
            <a:endParaRPr lang="es-PE" sz="900" dirty="0">
              <a:solidFill>
                <a:prstClr val="black"/>
              </a:solidFill>
              <a:latin typeface="Segoe UI" panose="020B0502040204020203" pitchFamily="34" charset="0"/>
            </a:endParaRPr>
          </a:p>
        </p:txBody>
      </p:sp>
      <p:pic>
        <p:nvPicPr>
          <p:cNvPr id="5" name="Imagen 4">
            <a:extLst>
              <a:ext uri="{FF2B5EF4-FFF2-40B4-BE49-F238E27FC236}">
                <a16:creationId xmlns="" xmlns:a16="http://schemas.microsoft.com/office/drawing/2014/main" id="{70E91546-882E-4ED5-83E2-CD8C4B68CFB8}"/>
              </a:ext>
            </a:extLst>
          </p:cNvPr>
          <p:cNvPicPr>
            <a:picLocks noChangeAspect="1"/>
          </p:cNvPicPr>
          <p:nvPr/>
        </p:nvPicPr>
        <p:blipFill>
          <a:blip r:embed="rId3"/>
          <a:stretch>
            <a:fillRect/>
          </a:stretch>
        </p:blipFill>
        <p:spPr>
          <a:xfrm>
            <a:off x="5251742" y="1036702"/>
            <a:ext cx="6483117" cy="4893063"/>
          </a:xfrm>
          <a:prstGeom prst="rect">
            <a:avLst/>
          </a:prstGeom>
        </p:spPr>
      </p:pic>
      <p:sp>
        <p:nvSpPr>
          <p:cNvPr id="8" name="Elipse 7">
            <a:extLst>
              <a:ext uri="{FF2B5EF4-FFF2-40B4-BE49-F238E27FC236}">
                <a16:creationId xmlns="" xmlns:a16="http://schemas.microsoft.com/office/drawing/2014/main" id="{26D1E4CA-AA79-4273-8B47-92CD9ECB5CC7}"/>
              </a:ext>
            </a:extLst>
          </p:cNvPr>
          <p:cNvSpPr/>
          <p:nvPr/>
        </p:nvSpPr>
        <p:spPr>
          <a:xfrm>
            <a:off x="6525761" y="1818243"/>
            <a:ext cx="155021" cy="1943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PE" sz="1100" b="1" dirty="0"/>
              <a:t>1</a:t>
            </a:r>
          </a:p>
        </p:txBody>
      </p:sp>
      <p:sp>
        <p:nvSpPr>
          <p:cNvPr id="13" name="Elipse 12">
            <a:extLst>
              <a:ext uri="{FF2B5EF4-FFF2-40B4-BE49-F238E27FC236}">
                <a16:creationId xmlns="" xmlns:a16="http://schemas.microsoft.com/office/drawing/2014/main" id="{A16FBEDE-983B-4704-85E0-893FC3B55E29}"/>
              </a:ext>
            </a:extLst>
          </p:cNvPr>
          <p:cNvSpPr/>
          <p:nvPr/>
        </p:nvSpPr>
        <p:spPr>
          <a:xfrm>
            <a:off x="6534063" y="3490768"/>
            <a:ext cx="155021" cy="1943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PE" sz="1100" b="1" dirty="0"/>
              <a:t>2</a:t>
            </a:r>
          </a:p>
        </p:txBody>
      </p:sp>
      <p:sp>
        <p:nvSpPr>
          <p:cNvPr id="15" name="Elipse 14">
            <a:extLst>
              <a:ext uri="{FF2B5EF4-FFF2-40B4-BE49-F238E27FC236}">
                <a16:creationId xmlns="" xmlns:a16="http://schemas.microsoft.com/office/drawing/2014/main" id="{A0015B7A-AC53-43B2-A593-DD05AAD7386E}"/>
              </a:ext>
            </a:extLst>
          </p:cNvPr>
          <p:cNvSpPr/>
          <p:nvPr/>
        </p:nvSpPr>
        <p:spPr>
          <a:xfrm>
            <a:off x="9813900" y="1418359"/>
            <a:ext cx="155021" cy="1943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PE" sz="1100" b="1" dirty="0"/>
              <a:t>3</a:t>
            </a:r>
          </a:p>
        </p:txBody>
      </p:sp>
      <p:grpSp>
        <p:nvGrpSpPr>
          <p:cNvPr id="2" name="Grupo 1">
            <a:extLst>
              <a:ext uri="{FF2B5EF4-FFF2-40B4-BE49-F238E27FC236}">
                <a16:creationId xmlns="" xmlns:a16="http://schemas.microsoft.com/office/drawing/2014/main" id="{60AD15E0-1CB4-4281-8B2E-56779E879AD0}"/>
              </a:ext>
            </a:extLst>
          </p:cNvPr>
          <p:cNvGrpSpPr/>
          <p:nvPr/>
        </p:nvGrpSpPr>
        <p:grpSpPr>
          <a:xfrm>
            <a:off x="677942" y="1798043"/>
            <a:ext cx="4365681" cy="3046988"/>
            <a:chOff x="601817" y="1463872"/>
            <a:chExt cx="4857401" cy="3046988"/>
          </a:xfrm>
        </p:grpSpPr>
        <p:sp>
          <p:nvSpPr>
            <p:cNvPr id="4" name="Rectángulo 3">
              <a:extLst>
                <a:ext uri="{FF2B5EF4-FFF2-40B4-BE49-F238E27FC236}">
                  <a16:creationId xmlns="" xmlns:a16="http://schemas.microsoft.com/office/drawing/2014/main" id="{1928156E-F896-49AB-965A-2EA197A0CD2D}"/>
                </a:ext>
              </a:extLst>
            </p:cNvPr>
            <p:cNvSpPr/>
            <p:nvPr/>
          </p:nvSpPr>
          <p:spPr>
            <a:xfrm>
              <a:off x="601817" y="1463872"/>
              <a:ext cx="4857401" cy="3046988"/>
            </a:xfrm>
            <a:prstGeom prst="rect">
              <a:avLst/>
            </a:prstGeom>
          </p:spPr>
          <p:txBody>
            <a:bodyPr wrap="square">
              <a:spAutoFit/>
            </a:bodyPr>
            <a:lstStyle/>
            <a:p>
              <a:pPr algn="ctr"/>
              <a:r>
                <a:rPr lang="es-PE" sz="2400" b="1" dirty="0">
                  <a:solidFill>
                    <a:srgbClr val="FF0000"/>
                  </a:solidFill>
                  <a:latin typeface="Calibri" panose="020F0502020204030204" pitchFamily="34" charset="0"/>
                </a:rPr>
                <a:t>Focos de Calor Departamental</a:t>
              </a:r>
            </a:p>
            <a:p>
              <a:pPr algn="just"/>
              <a:endParaRPr lang="es-PE" sz="1200" dirty="0">
                <a:solidFill>
                  <a:srgbClr val="000000"/>
                </a:solidFill>
                <a:latin typeface="Calibri" panose="020F0502020204030204" pitchFamily="34" charset="0"/>
              </a:endParaRPr>
            </a:p>
            <a:p>
              <a:pPr algn="just"/>
              <a:r>
                <a:rPr lang="es-PE" sz="1200" dirty="0">
                  <a:solidFill>
                    <a:srgbClr val="000000"/>
                  </a:solidFill>
                  <a:latin typeface="Calibri" panose="020F0502020204030204" pitchFamily="34" charset="0"/>
                </a:rPr>
                <a:t>En el punto     observaremos la fecha de tomas de datos del satélite y el total de focos en el  departamento.</a:t>
              </a:r>
            </a:p>
            <a:p>
              <a:pPr algn="just"/>
              <a:endParaRPr lang="es-PE" sz="1200" dirty="0">
                <a:solidFill>
                  <a:srgbClr val="000000"/>
                </a:solidFill>
                <a:latin typeface="Calibri" panose="020F0502020204030204" pitchFamily="34" charset="0"/>
              </a:endParaRPr>
            </a:p>
            <a:p>
              <a:pPr algn="just"/>
              <a:r>
                <a:rPr lang="es-PE" sz="1200" dirty="0">
                  <a:solidFill>
                    <a:srgbClr val="000000"/>
                  </a:solidFill>
                  <a:latin typeface="Calibri" panose="020F0502020204030204" pitchFamily="34" charset="0"/>
                </a:rPr>
                <a:t>En la parte inferior izquierda se muestra un gráfico de pastel con la distribución de focos de calor por distrito     .</a:t>
              </a:r>
            </a:p>
            <a:p>
              <a:pPr algn="just"/>
              <a:endParaRPr lang="es-PE" sz="1200" dirty="0">
                <a:solidFill>
                  <a:srgbClr val="000000"/>
                </a:solidFill>
                <a:latin typeface="Calibri" panose="020F0502020204030204" pitchFamily="34" charset="0"/>
              </a:endParaRPr>
            </a:p>
            <a:p>
              <a:pPr algn="just"/>
              <a:r>
                <a:rPr lang="es-PE" sz="1200" dirty="0">
                  <a:solidFill>
                    <a:srgbClr val="000000"/>
                  </a:solidFill>
                  <a:latin typeface="Calibri" panose="020F0502020204030204" pitchFamily="34" charset="0"/>
                </a:rPr>
                <a:t>En la parte superior central se muestra un gráfico de barras con la distribución de focos de calor por categoría territorial     .</a:t>
              </a:r>
            </a:p>
            <a:p>
              <a:pPr algn="just"/>
              <a:endParaRPr lang="es-PE" sz="1200" dirty="0">
                <a:solidFill>
                  <a:srgbClr val="000000"/>
                </a:solidFill>
                <a:latin typeface="Calibri" panose="020F0502020204030204" pitchFamily="34" charset="0"/>
              </a:endParaRPr>
            </a:p>
            <a:p>
              <a:pPr algn="just"/>
              <a:r>
                <a:rPr lang="es-PE" sz="1200" dirty="0">
                  <a:solidFill>
                    <a:srgbClr val="000000"/>
                  </a:solidFill>
                  <a:latin typeface="Calibri" panose="020F0502020204030204" pitchFamily="34" charset="0"/>
                </a:rPr>
                <a:t>Mapa donde se puede observar la distribución espacial de los focos de calor reportados     .</a:t>
              </a:r>
            </a:p>
            <a:p>
              <a:pPr algn="just"/>
              <a:endParaRPr lang="es-PE" sz="1200" dirty="0">
                <a:solidFill>
                  <a:srgbClr val="000000"/>
                </a:solidFill>
                <a:latin typeface="Calibri" panose="020F0502020204030204" pitchFamily="34" charset="0"/>
              </a:endParaRPr>
            </a:p>
            <a:p>
              <a:pPr algn="just"/>
              <a:r>
                <a:rPr lang="es-PE" sz="1200" dirty="0">
                  <a:solidFill>
                    <a:srgbClr val="000000"/>
                  </a:solidFill>
                  <a:latin typeface="Calibri" panose="020F0502020204030204" pitchFamily="34" charset="0"/>
                </a:rPr>
                <a:t>En el punto      se accede a la tabla de coordenadas.</a:t>
              </a:r>
              <a:endParaRPr lang="es-PE" sz="1200" dirty="0">
                <a:latin typeface="Calibri" panose="020F0502020204030204" pitchFamily="34" charset="0"/>
              </a:endParaRPr>
            </a:p>
          </p:txBody>
        </p:sp>
        <p:sp>
          <p:nvSpPr>
            <p:cNvPr id="6" name="Elipse 5">
              <a:extLst>
                <a:ext uri="{FF2B5EF4-FFF2-40B4-BE49-F238E27FC236}">
                  <a16:creationId xmlns="" xmlns:a16="http://schemas.microsoft.com/office/drawing/2014/main" id="{7C6E535D-9A3D-4E3C-BF25-2D0A2C394FEE}"/>
                </a:ext>
              </a:extLst>
            </p:cNvPr>
            <p:cNvSpPr/>
            <p:nvPr/>
          </p:nvSpPr>
          <p:spPr>
            <a:xfrm>
              <a:off x="1501379" y="2026219"/>
              <a:ext cx="155021" cy="1943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PE" sz="1100" b="1" dirty="0"/>
                <a:t>1</a:t>
              </a:r>
            </a:p>
          </p:txBody>
        </p:sp>
        <p:sp>
          <p:nvSpPr>
            <p:cNvPr id="10" name="Elipse 9">
              <a:extLst>
                <a:ext uri="{FF2B5EF4-FFF2-40B4-BE49-F238E27FC236}">
                  <a16:creationId xmlns="" xmlns:a16="http://schemas.microsoft.com/office/drawing/2014/main" id="{BCDFC019-FCE2-47B7-BB48-29A51AE7A940}"/>
                </a:ext>
              </a:extLst>
            </p:cNvPr>
            <p:cNvSpPr/>
            <p:nvPr/>
          </p:nvSpPr>
          <p:spPr>
            <a:xfrm>
              <a:off x="3549409" y="2767400"/>
              <a:ext cx="155021" cy="1943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PE" sz="1100" b="1" dirty="0"/>
                <a:t>2</a:t>
              </a:r>
            </a:p>
          </p:txBody>
        </p:sp>
        <p:sp>
          <p:nvSpPr>
            <p:cNvPr id="12" name="Elipse 11">
              <a:extLst>
                <a:ext uri="{FF2B5EF4-FFF2-40B4-BE49-F238E27FC236}">
                  <a16:creationId xmlns="" xmlns:a16="http://schemas.microsoft.com/office/drawing/2014/main" id="{09B76C30-B737-4471-864C-8B6D97C3A626}"/>
                </a:ext>
              </a:extLst>
            </p:cNvPr>
            <p:cNvSpPr/>
            <p:nvPr/>
          </p:nvSpPr>
          <p:spPr>
            <a:xfrm>
              <a:off x="4390880" y="3320874"/>
              <a:ext cx="155021" cy="1943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PE" sz="1100" b="1" dirty="0"/>
                <a:t>3</a:t>
              </a:r>
            </a:p>
          </p:txBody>
        </p:sp>
        <p:sp>
          <p:nvSpPr>
            <p:cNvPr id="14" name="Elipse 13">
              <a:extLst>
                <a:ext uri="{FF2B5EF4-FFF2-40B4-BE49-F238E27FC236}">
                  <a16:creationId xmlns="" xmlns:a16="http://schemas.microsoft.com/office/drawing/2014/main" id="{AEF952B6-289D-4426-8E12-E32A1C279D09}"/>
                </a:ext>
              </a:extLst>
            </p:cNvPr>
            <p:cNvSpPr/>
            <p:nvPr/>
          </p:nvSpPr>
          <p:spPr>
            <a:xfrm>
              <a:off x="2076735" y="3856292"/>
              <a:ext cx="155021" cy="1943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PE" sz="1100" b="1" dirty="0"/>
                <a:t>4</a:t>
              </a:r>
            </a:p>
          </p:txBody>
        </p:sp>
        <p:sp>
          <p:nvSpPr>
            <p:cNvPr id="16" name="Elipse 15">
              <a:extLst>
                <a:ext uri="{FF2B5EF4-FFF2-40B4-BE49-F238E27FC236}">
                  <a16:creationId xmlns="" xmlns:a16="http://schemas.microsoft.com/office/drawing/2014/main" id="{D5763473-D8FE-40A3-8BCF-351C0E8BB59A}"/>
                </a:ext>
              </a:extLst>
            </p:cNvPr>
            <p:cNvSpPr/>
            <p:nvPr/>
          </p:nvSpPr>
          <p:spPr>
            <a:xfrm>
              <a:off x="1516391" y="4236573"/>
              <a:ext cx="155021" cy="1943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PE" sz="1100" b="1" dirty="0"/>
                <a:t>5</a:t>
              </a:r>
            </a:p>
          </p:txBody>
        </p:sp>
      </p:grpSp>
      <p:sp>
        <p:nvSpPr>
          <p:cNvPr id="18" name="Elipse 17">
            <a:extLst>
              <a:ext uri="{FF2B5EF4-FFF2-40B4-BE49-F238E27FC236}">
                <a16:creationId xmlns="" xmlns:a16="http://schemas.microsoft.com/office/drawing/2014/main" id="{F894599B-8D3C-4CF8-892C-C170F18577A2}"/>
              </a:ext>
            </a:extLst>
          </p:cNvPr>
          <p:cNvSpPr/>
          <p:nvPr/>
        </p:nvSpPr>
        <p:spPr>
          <a:xfrm>
            <a:off x="9110323" y="5487380"/>
            <a:ext cx="155021" cy="1943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PE" sz="1100" b="1" dirty="0"/>
              <a:t>5</a:t>
            </a:r>
          </a:p>
        </p:txBody>
      </p:sp>
      <p:sp>
        <p:nvSpPr>
          <p:cNvPr id="19" name="Elipse 18">
            <a:extLst>
              <a:ext uri="{FF2B5EF4-FFF2-40B4-BE49-F238E27FC236}">
                <a16:creationId xmlns="" xmlns:a16="http://schemas.microsoft.com/office/drawing/2014/main" id="{BEAB4863-4F61-4B61-BD3F-13CF0406FECF}"/>
              </a:ext>
            </a:extLst>
          </p:cNvPr>
          <p:cNvSpPr/>
          <p:nvPr/>
        </p:nvSpPr>
        <p:spPr>
          <a:xfrm>
            <a:off x="11171252" y="1418359"/>
            <a:ext cx="155021" cy="19433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PE" sz="1100" b="1" dirty="0"/>
              <a:t>4</a:t>
            </a:r>
          </a:p>
        </p:txBody>
      </p:sp>
      <p:sp>
        <p:nvSpPr>
          <p:cNvPr id="20" name="Título 1">
            <a:extLst>
              <a:ext uri="{FF2B5EF4-FFF2-40B4-BE49-F238E27FC236}">
                <a16:creationId xmlns="" xmlns:a16="http://schemas.microsoft.com/office/drawing/2014/main" id="{68CDC733-CEF2-4A29-BAA9-B1464B776E11}"/>
              </a:ext>
            </a:extLst>
          </p:cNvPr>
          <p:cNvSpPr>
            <a:spLocks noGrp="1"/>
          </p:cNvSpPr>
          <p:nvPr>
            <p:ph type="title"/>
          </p:nvPr>
        </p:nvSpPr>
        <p:spPr>
          <a:xfrm>
            <a:off x="462473" y="348980"/>
            <a:ext cx="8229600" cy="857250"/>
          </a:xfrm>
        </p:spPr>
        <p:txBody>
          <a:bodyPr>
            <a:normAutofit/>
          </a:bodyPr>
          <a:lstStyle/>
          <a:p>
            <a:pPr algn="l"/>
            <a:r>
              <a:rPr lang="es-PE" altLang="es-PE" sz="3200" b="1" dirty="0"/>
              <a:t>Prevención de Incendios Forestales</a:t>
            </a:r>
          </a:p>
        </p:txBody>
      </p:sp>
    </p:spTree>
    <p:extLst>
      <p:ext uri="{BB962C8B-B14F-4D97-AF65-F5344CB8AC3E}">
        <p14:creationId xmlns:p14="http://schemas.microsoft.com/office/powerpoint/2010/main" val="410919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1928156E-F896-49AB-965A-2EA197A0CD2D}"/>
              </a:ext>
            </a:extLst>
          </p:cNvPr>
          <p:cNvSpPr/>
          <p:nvPr/>
        </p:nvSpPr>
        <p:spPr>
          <a:xfrm>
            <a:off x="795389" y="2511107"/>
            <a:ext cx="2526652" cy="2123658"/>
          </a:xfrm>
          <a:prstGeom prst="rect">
            <a:avLst/>
          </a:prstGeom>
        </p:spPr>
        <p:txBody>
          <a:bodyPr wrap="square">
            <a:spAutoFit/>
          </a:bodyPr>
          <a:lstStyle/>
          <a:p>
            <a:pPr algn="ctr"/>
            <a:r>
              <a:rPr lang="es-PE" sz="2400" b="1" dirty="0" smtClean="0">
                <a:solidFill>
                  <a:srgbClr val="00B050"/>
                </a:solidFill>
                <a:latin typeface="Calibri" panose="020F0502020204030204" pitchFamily="34" charset="0"/>
              </a:rPr>
              <a:t>Visualizar coordenadas</a:t>
            </a:r>
          </a:p>
          <a:p>
            <a:pPr algn="ctr"/>
            <a:endParaRPr lang="es-PE" sz="1200" dirty="0">
              <a:solidFill>
                <a:srgbClr val="000000"/>
              </a:solidFill>
              <a:latin typeface="Calibri" panose="020F0502020204030204" pitchFamily="34" charset="0"/>
            </a:endParaRPr>
          </a:p>
          <a:p>
            <a:pPr algn="just"/>
            <a:r>
              <a:rPr lang="es-PE" sz="1200" dirty="0">
                <a:solidFill>
                  <a:srgbClr val="000000"/>
                </a:solidFill>
                <a:latin typeface="Calibri" panose="020F0502020204030204" pitchFamily="34" charset="0"/>
              </a:rPr>
              <a:t>En dicha Tabla se podrá visualizar diversos atributos como departamento, provincia, distrito, categoría territorial y las coordenadas geográficas de cada foco de calor del departamento seleccionado.</a:t>
            </a:r>
            <a:endParaRPr lang="es-PE" sz="1200" dirty="0">
              <a:latin typeface="Calibri" panose="020F0502020204030204" pitchFamily="34" charset="0"/>
            </a:endParaRPr>
          </a:p>
        </p:txBody>
      </p:sp>
      <p:sp>
        <p:nvSpPr>
          <p:cNvPr id="20" name="Título 1">
            <a:extLst>
              <a:ext uri="{FF2B5EF4-FFF2-40B4-BE49-F238E27FC236}">
                <a16:creationId xmlns="" xmlns:a16="http://schemas.microsoft.com/office/drawing/2014/main" id="{68CDC733-CEF2-4A29-BAA9-B1464B776E11}"/>
              </a:ext>
            </a:extLst>
          </p:cNvPr>
          <p:cNvSpPr>
            <a:spLocks noGrp="1"/>
          </p:cNvSpPr>
          <p:nvPr>
            <p:ph type="title"/>
          </p:nvPr>
        </p:nvSpPr>
        <p:spPr>
          <a:xfrm>
            <a:off x="462473" y="348980"/>
            <a:ext cx="8229600" cy="857250"/>
          </a:xfrm>
        </p:spPr>
        <p:txBody>
          <a:bodyPr>
            <a:normAutofit/>
          </a:bodyPr>
          <a:lstStyle/>
          <a:p>
            <a:pPr algn="l"/>
            <a:r>
              <a:rPr lang="es-PE" altLang="es-PE" sz="3200" b="1" dirty="0"/>
              <a:t>Prevención de Incendios Forestales</a:t>
            </a:r>
          </a:p>
        </p:txBody>
      </p:sp>
      <p:pic>
        <p:nvPicPr>
          <p:cNvPr id="7" name="Imagen 6">
            <a:extLst>
              <a:ext uri="{FF2B5EF4-FFF2-40B4-BE49-F238E27FC236}">
                <a16:creationId xmlns="" xmlns:a16="http://schemas.microsoft.com/office/drawing/2014/main" id="{FC80EF6C-C74F-4A22-9D0C-2BC0C7F34F9C}"/>
              </a:ext>
            </a:extLst>
          </p:cNvPr>
          <p:cNvPicPr>
            <a:picLocks noChangeAspect="1"/>
          </p:cNvPicPr>
          <p:nvPr/>
        </p:nvPicPr>
        <p:blipFill>
          <a:blip r:embed="rId3"/>
          <a:stretch>
            <a:fillRect/>
          </a:stretch>
        </p:blipFill>
        <p:spPr>
          <a:xfrm>
            <a:off x="3799597" y="1206230"/>
            <a:ext cx="6428302" cy="5177792"/>
          </a:xfrm>
          <a:prstGeom prst="rect">
            <a:avLst/>
          </a:prstGeom>
        </p:spPr>
      </p:pic>
      <p:cxnSp>
        <p:nvCxnSpPr>
          <p:cNvPr id="11" name="Conector: angular 10">
            <a:extLst>
              <a:ext uri="{FF2B5EF4-FFF2-40B4-BE49-F238E27FC236}">
                <a16:creationId xmlns="" xmlns:a16="http://schemas.microsoft.com/office/drawing/2014/main" id="{8ED7D7CF-FE85-45FF-8F1C-B31AC9FE0523}"/>
              </a:ext>
            </a:extLst>
          </p:cNvPr>
          <p:cNvCxnSpPr>
            <a:cxnSpLocks/>
            <a:endCxn id="21" idx="0"/>
          </p:cNvCxnSpPr>
          <p:nvPr/>
        </p:nvCxnSpPr>
        <p:spPr>
          <a:xfrm>
            <a:off x="10108734" y="2885813"/>
            <a:ext cx="914316" cy="5431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 xmlns:a16="http://schemas.microsoft.com/office/drawing/2014/main" id="{D23152A2-9A37-437F-AB72-C8E8BFC7B04D}"/>
              </a:ext>
            </a:extLst>
          </p:cNvPr>
          <p:cNvSpPr/>
          <p:nvPr/>
        </p:nvSpPr>
        <p:spPr>
          <a:xfrm>
            <a:off x="10301513" y="3429000"/>
            <a:ext cx="1443074" cy="1015663"/>
          </a:xfrm>
          <a:prstGeom prst="rect">
            <a:avLst/>
          </a:prstGeom>
        </p:spPr>
        <p:txBody>
          <a:bodyPr wrap="square">
            <a:spAutoFit/>
          </a:bodyPr>
          <a:lstStyle/>
          <a:p>
            <a:pPr algn="just"/>
            <a:r>
              <a:rPr lang="es-PE" sz="1200" dirty="0">
                <a:solidFill>
                  <a:srgbClr val="000000"/>
                </a:solidFill>
                <a:latin typeface="Calibri" panose="020F0502020204030204" pitchFamily="34" charset="0"/>
              </a:rPr>
              <a:t>Al hacer clic te dirige a la ubicación del foco de calor seleccionado en Google </a:t>
            </a:r>
            <a:r>
              <a:rPr lang="es-PE" sz="1200" dirty="0" err="1">
                <a:solidFill>
                  <a:srgbClr val="000000"/>
                </a:solidFill>
                <a:latin typeface="Calibri" panose="020F0502020204030204" pitchFamily="34" charset="0"/>
              </a:rPr>
              <a:t>Maps</a:t>
            </a:r>
            <a:r>
              <a:rPr lang="es-PE" sz="12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131510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1928156E-F896-49AB-965A-2EA197A0CD2D}"/>
              </a:ext>
            </a:extLst>
          </p:cNvPr>
          <p:cNvSpPr/>
          <p:nvPr/>
        </p:nvSpPr>
        <p:spPr>
          <a:xfrm>
            <a:off x="600601" y="2419582"/>
            <a:ext cx="2516680" cy="2492990"/>
          </a:xfrm>
          <a:prstGeom prst="rect">
            <a:avLst/>
          </a:prstGeom>
        </p:spPr>
        <p:txBody>
          <a:bodyPr wrap="square">
            <a:spAutoFit/>
          </a:bodyPr>
          <a:lstStyle/>
          <a:p>
            <a:pPr algn="ctr"/>
            <a:r>
              <a:rPr lang="es-PE" sz="2400" b="1" dirty="0">
                <a:solidFill>
                  <a:srgbClr val="FF0000"/>
                </a:solidFill>
                <a:latin typeface="Calibri" panose="020F0502020204030204" pitchFamily="34" charset="0"/>
              </a:rPr>
              <a:t>Descarga </a:t>
            </a:r>
          </a:p>
          <a:p>
            <a:pPr algn="ctr"/>
            <a:r>
              <a:rPr lang="es-PE" sz="2400" dirty="0">
                <a:solidFill>
                  <a:srgbClr val="FF0000"/>
                </a:solidFill>
                <a:latin typeface="Calibri" panose="020F0502020204030204" pitchFamily="34" charset="0"/>
              </a:rPr>
              <a:t>Reporte Focos de Calor</a:t>
            </a:r>
          </a:p>
          <a:p>
            <a:pPr algn="just"/>
            <a:r>
              <a:rPr lang="es-PE" sz="2800" b="0" i="0" u="none" strike="noStrike" baseline="0" dirty="0">
                <a:solidFill>
                  <a:srgbClr val="000000"/>
                </a:solidFill>
                <a:latin typeface="Calibri" panose="020F0502020204030204" pitchFamily="34" charset="0"/>
              </a:rPr>
              <a:t> </a:t>
            </a:r>
          </a:p>
          <a:p>
            <a:pPr algn="just"/>
            <a:r>
              <a:rPr lang="es-PE" sz="1400" dirty="0">
                <a:solidFill>
                  <a:srgbClr val="000000"/>
                </a:solidFill>
                <a:latin typeface="Calibri" panose="020F0502020204030204" pitchFamily="34" charset="0"/>
              </a:rPr>
              <a:t>Formato de descarga en Word, Excel, PowerPoint, PDF, TIFF, CSV, etc.</a:t>
            </a:r>
          </a:p>
          <a:p>
            <a:pPr algn="just"/>
            <a:endParaRPr lang="es-PE" sz="1400" dirty="0">
              <a:solidFill>
                <a:srgbClr val="000000"/>
              </a:solidFill>
              <a:latin typeface="Calibri" panose="020F0502020204030204" pitchFamily="34" charset="0"/>
            </a:endParaRPr>
          </a:p>
        </p:txBody>
      </p:sp>
      <p:pic>
        <p:nvPicPr>
          <p:cNvPr id="2" name="Imagen 1">
            <a:extLst>
              <a:ext uri="{FF2B5EF4-FFF2-40B4-BE49-F238E27FC236}">
                <a16:creationId xmlns="" xmlns:a16="http://schemas.microsoft.com/office/drawing/2014/main" id="{E61078A7-DC67-4CE4-A946-EB1E31F3AA95}"/>
              </a:ext>
            </a:extLst>
          </p:cNvPr>
          <p:cNvPicPr>
            <a:picLocks noChangeAspect="1"/>
          </p:cNvPicPr>
          <p:nvPr/>
        </p:nvPicPr>
        <p:blipFill>
          <a:blip r:embed="rId3"/>
          <a:stretch>
            <a:fillRect/>
          </a:stretch>
        </p:blipFill>
        <p:spPr>
          <a:xfrm>
            <a:off x="3546059" y="2528660"/>
            <a:ext cx="7795106" cy="1568904"/>
          </a:xfrm>
          <a:prstGeom prst="rect">
            <a:avLst/>
          </a:prstGeom>
        </p:spPr>
      </p:pic>
      <p:sp>
        <p:nvSpPr>
          <p:cNvPr id="7" name="Rectángulo 6">
            <a:extLst>
              <a:ext uri="{FF2B5EF4-FFF2-40B4-BE49-F238E27FC236}">
                <a16:creationId xmlns="" xmlns:a16="http://schemas.microsoft.com/office/drawing/2014/main" id="{7D491597-BC09-4C85-8222-D363435668E9}"/>
              </a:ext>
            </a:extLst>
          </p:cNvPr>
          <p:cNvSpPr/>
          <p:nvPr/>
        </p:nvSpPr>
        <p:spPr>
          <a:xfrm>
            <a:off x="3668347" y="4810886"/>
            <a:ext cx="7672818" cy="523220"/>
          </a:xfrm>
          <a:prstGeom prst="rect">
            <a:avLst/>
          </a:prstGeom>
        </p:spPr>
        <p:txBody>
          <a:bodyPr wrap="square">
            <a:spAutoFit/>
          </a:bodyPr>
          <a:lstStyle/>
          <a:p>
            <a:pPr algn="just"/>
            <a:endParaRPr lang="es-PE" sz="1600" dirty="0">
              <a:solidFill>
                <a:srgbClr val="000000"/>
              </a:solidFill>
              <a:latin typeface="Calibri" panose="020F0502020204030204" pitchFamily="34" charset="0"/>
            </a:endParaRPr>
          </a:p>
          <a:p>
            <a:pPr algn="just"/>
            <a:r>
              <a:rPr lang="es-PE" sz="1200" dirty="0">
                <a:solidFill>
                  <a:srgbClr val="000000"/>
                </a:solidFill>
                <a:latin typeface="Calibri" panose="020F0502020204030204" pitchFamily="34" charset="0"/>
              </a:rPr>
              <a:t>Nota: Para retornar a la vista de resumen nacional se selecciona mediante clic izquierdo el ícono de la fecha anterior.</a:t>
            </a:r>
          </a:p>
        </p:txBody>
      </p:sp>
      <p:pic>
        <p:nvPicPr>
          <p:cNvPr id="20" name="Imagen 19">
            <a:extLst>
              <a:ext uri="{FF2B5EF4-FFF2-40B4-BE49-F238E27FC236}">
                <a16:creationId xmlns="" xmlns:a16="http://schemas.microsoft.com/office/drawing/2014/main" id="{9737B58D-CBB2-4220-A9CF-4FA9AD61CF9C}"/>
              </a:ext>
            </a:extLst>
          </p:cNvPr>
          <p:cNvPicPr>
            <a:picLocks noChangeAspect="1"/>
          </p:cNvPicPr>
          <p:nvPr/>
        </p:nvPicPr>
        <p:blipFill>
          <a:blip r:embed="rId4"/>
          <a:stretch>
            <a:fillRect/>
          </a:stretch>
        </p:blipFill>
        <p:spPr>
          <a:xfrm>
            <a:off x="4908124" y="5334106"/>
            <a:ext cx="5193263" cy="653241"/>
          </a:xfrm>
          <a:prstGeom prst="rect">
            <a:avLst/>
          </a:prstGeom>
        </p:spPr>
      </p:pic>
      <p:sp>
        <p:nvSpPr>
          <p:cNvPr id="8" name="Título 1">
            <a:extLst>
              <a:ext uri="{FF2B5EF4-FFF2-40B4-BE49-F238E27FC236}">
                <a16:creationId xmlns="" xmlns:a16="http://schemas.microsoft.com/office/drawing/2014/main" id="{049BF099-3EFF-4BF1-8581-82756066B0C2}"/>
              </a:ext>
            </a:extLst>
          </p:cNvPr>
          <p:cNvSpPr>
            <a:spLocks noGrp="1"/>
          </p:cNvSpPr>
          <p:nvPr>
            <p:ph type="title"/>
          </p:nvPr>
        </p:nvSpPr>
        <p:spPr>
          <a:xfrm>
            <a:off x="461730" y="429513"/>
            <a:ext cx="8229600" cy="857250"/>
          </a:xfrm>
        </p:spPr>
        <p:txBody>
          <a:bodyPr>
            <a:normAutofit/>
          </a:bodyPr>
          <a:lstStyle/>
          <a:p>
            <a:pPr algn="l"/>
            <a:r>
              <a:rPr lang="es-PE" altLang="es-PE" sz="3200" b="1" dirty="0"/>
              <a:t>Prevención de Incendios Forestales</a:t>
            </a:r>
          </a:p>
        </p:txBody>
      </p:sp>
    </p:spTree>
    <p:extLst>
      <p:ext uri="{BB962C8B-B14F-4D97-AF65-F5344CB8AC3E}">
        <p14:creationId xmlns:p14="http://schemas.microsoft.com/office/powerpoint/2010/main" val="1262414870"/>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2.xml><?xml version="1.0" encoding="utf-8"?>
<a:themeOverride xmlns:a="http://schemas.openxmlformats.org/drawingml/2006/main">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ppt/theme/themeOverride3.xml><?xml version="1.0" encoding="utf-8"?>
<a:themeOverride xmlns:a="http://schemas.openxmlformats.org/drawingml/2006/main">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781</TotalTime>
  <Words>1304</Words>
  <Application>Microsoft Office PowerPoint</Application>
  <PresentationFormat>Panorámica</PresentationFormat>
  <Paragraphs>152</Paragraphs>
  <Slides>14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MS PGothic</vt:lpstr>
      <vt:lpstr>Arial</vt:lpstr>
      <vt:lpstr>Calibri</vt:lpstr>
      <vt:lpstr>Calibri Light</vt:lpstr>
      <vt:lpstr>Segoe UI</vt:lpstr>
      <vt:lpstr>Tema de Office</vt:lpstr>
      <vt:lpstr>Presentación de PowerPoint</vt:lpstr>
      <vt:lpstr>Unidad de Monitoreo Satelital</vt:lpstr>
      <vt:lpstr>Prevención de Incendios Forestales</vt:lpstr>
      <vt:lpstr>Prevención de Incendios Forestales</vt:lpstr>
      <vt:lpstr>Prevención de Incendios Forestales</vt:lpstr>
      <vt:lpstr>Prevención de Incendios Forestales</vt:lpstr>
      <vt:lpstr>Prevención de Incendios Forestales</vt:lpstr>
      <vt:lpstr>Prevención de Incendios Forestales</vt:lpstr>
      <vt:lpstr>Prevención de Incendios Forestales</vt:lpstr>
      <vt:lpstr>Prevención de Incendios Forestales</vt:lpstr>
      <vt:lpstr>Detección y Monitoreo de Incendios Forestales</vt:lpstr>
      <vt:lpstr>Detección y Monitoreo de Incendios Forestales</vt:lpstr>
      <vt:lpstr>Análisis de área afectada por Incendios Forestales</vt:lpstr>
      <vt:lpstr>Análisis de área afectada por Incendios Forestales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ACCESO APLICATIVO DE FOCOS DE CALOR</dc:title>
  <dc:creator>programa naciones unidas</dc:creator>
  <cp:lastModifiedBy>Lucia Haydee Carhuapoma Pastor</cp:lastModifiedBy>
  <cp:revision>51</cp:revision>
  <dcterms:created xsi:type="dcterms:W3CDTF">2019-05-27T15:20:43Z</dcterms:created>
  <dcterms:modified xsi:type="dcterms:W3CDTF">2019-05-31T13:41:45Z</dcterms:modified>
</cp:coreProperties>
</file>